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65" r:id="rId3"/>
    <p:sldMasterId id="2147483667" r:id="rId4"/>
  </p:sldMasterIdLst>
  <p:notesMasterIdLst>
    <p:notesMasterId r:id="rId3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12192000" cy="6858000"/>
  <p:notesSz cx="6858000" cy="9144000"/>
  <p:defaultTextStyle>
    <a:lvl1pPr marL="0" lvl="0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1pPr>
    <a:lvl2pPr marL="457200" lvl="1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2pPr>
    <a:lvl3pPr marL="914400" lvl="2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3pPr>
    <a:lvl4pPr marL="1371600" lvl="3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4pPr>
    <a:lvl5pPr marL="1828800" lvl="4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5pPr>
    <a:lvl6pPr marL="2286000" lvl="5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6pPr>
    <a:lvl7pPr marL="2743200" lvl="6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7pPr>
    <a:lvl8pPr marL="3200400" lvl="7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8pPr>
    <a:lvl9pPr marL="3657600" lvl="8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/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n-lt"/>
                <a:ea typeface="+mn-ea"/>
                <a:cs typeface="+mn-cs"/>
                <a:sym typeface="Helvetica"/>
              </a:rPr>
              <a:t> 版权声明：</a:t>
            </a:r>
            <a:r>
              <a:t>300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套精品模板商业授权，请联系【熊猫办公设计】</a:t>
            </a:r>
            <a:r>
              <a:t>:http://www.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熊猫</a:t>
            </a:r>
            <a:r>
              <a:t>pic.com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，专业</a:t>
            </a:r>
            <a:r>
              <a:t>PPT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老师为你解决所有</a:t>
            </a:r>
            <a:r>
              <a:t>PPT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问题！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4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" name="Shape 4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latin typeface="Arial"/>
              <a:ea typeface="Arial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latin typeface="Arial"/>
              <a:ea typeface="Arial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latin typeface="Arial"/>
              <a:ea typeface="Arial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47023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4990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三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51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52" name="内容占位符 3"/>
          <p:cNvSpPr>
            <a:spLocks noGrp="1"/>
          </p:cNvSpPr>
          <p:nvPr>
            <p:ph idx="2"/>
          </p:nvPr>
        </p:nvSpPr>
        <p:spPr>
          <a:xfrm>
            <a:off x="4446104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53" name="内容占位符 3"/>
          <p:cNvSpPr>
            <a:spLocks noGrp="1"/>
          </p:cNvSpPr>
          <p:nvPr>
            <p:ph idx="10"/>
          </p:nvPr>
        </p:nvSpPr>
        <p:spPr>
          <a:xfrm>
            <a:off x="8054009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9" name="内容占位符 3"/>
          <p:cNvSpPr>
            <a:spLocks noGrp="1"/>
          </p:cNvSpPr>
          <p:nvPr>
            <p:ph idx="10"/>
          </p:nvPr>
        </p:nvSpPr>
        <p:spPr>
          <a:xfrm>
            <a:off x="838200" y="1690688"/>
            <a:ext cx="10515600" cy="2172811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10" name="内容占位符 3"/>
          <p:cNvSpPr>
            <a:spLocks noGrp="1"/>
          </p:cNvSpPr>
          <p:nvPr>
            <p:ph idx="11"/>
          </p:nvPr>
        </p:nvSpPr>
        <p:spPr>
          <a:xfrm>
            <a:off x="838200" y="3863500"/>
            <a:ext cx="10515600" cy="2241232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多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13" name="图片占位符 6"/>
          <p:cNvSpPr>
            <a:spLocks noGrp="1"/>
          </p:cNvSpPr>
          <p:nvPr>
            <p:ph type="pic" idx="10"/>
          </p:nvPr>
        </p:nvSpPr>
        <p:spPr>
          <a:xfrm>
            <a:off x="838200" y="1690689"/>
            <a:ext cx="5257800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14" name="图片占位符 6"/>
          <p:cNvSpPr>
            <a:spLocks noGrp="1"/>
          </p:cNvSpPr>
          <p:nvPr>
            <p:ph type="pic" idx="11"/>
          </p:nvPr>
        </p:nvSpPr>
        <p:spPr>
          <a:xfrm>
            <a:off x="6096001" y="1690689"/>
            <a:ext cx="5257802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15" name="图片占位符 6"/>
          <p:cNvSpPr>
            <a:spLocks noGrp="1"/>
          </p:cNvSpPr>
          <p:nvPr>
            <p:ph type="pic" idx="12"/>
          </p:nvPr>
        </p:nvSpPr>
        <p:spPr>
          <a:xfrm>
            <a:off x="838200" y="4029575"/>
            <a:ext cx="5257800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16" name="图片占位符 6"/>
          <p:cNvSpPr>
            <a:spLocks noGrp="1"/>
          </p:cNvSpPr>
          <p:nvPr>
            <p:ph type="pic" idx="13"/>
          </p:nvPr>
        </p:nvSpPr>
        <p:spPr>
          <a:xfrm>
            <a:off x="6096001" y="4029575"/>
            <a:ext cx="5257802" cy="2338886"/>
          </a:xfr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effectLst/>
        </p:spPr>
        <p:txBody>
          <a:bodyPr wrap="none"/>
          <a:lstStyle>
            <a:lvl1pPr algn="r">
              <a:defRPr sz="1200">
                <a:solidFill>
                  <a:srgbClr val="000000"/>
                </a:solidFill>
                <a:latin typeface="Lao UI"/>
                <a:ea typeface="Lao UI"/>
                <a:cs typeface="Lao UI"/>
                <a:sym typeface="Lao U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6"/>
          <p:cNvSpPr/>
          <p:nvPr/>
        </p:nvSpPr>
        <p:spPr>
          <a:xfrm>
            <a:off x="0" y="-1"/>
            <a:ext cx="12192000" cy="932725"/>
          </a:xfrm>
          <a:prstGeom prst="rect">
            <a:avLst/>
          </a:prstGeom>
          <a:solidFill>
            <a:srgbClr val="9E2335"/>
          </a:solidFill>
          <a:ln w="12700">
            <a:solidFill>
              <a:srgbClr val="9E2335"/>
            </a:solidFill>
            <a:miter/>
          </a:ln>
        </p:spPr>
        <p:txBody>
          <a:bodyPr lIns="0" tIns="0" rIns="0" bIns="0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" name="图片 2" descr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4" y="1036955"/>
            <a:ext cx="1584326" cy="30988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effectLst/>
        </p:spPr>
        <p:txBody>
          <a:bodyPr wrap="none"/>
          <a:lstStyle>
            <a:lvl1pPr algn="r">
              <a:defRPr sz="1200">
                <a:solidFill>
                  <a:srgbClr val="000000"/>
                </a:solidFill>
                <a:latin typeface="Lao UI"/>
                <a:ea typeface="Lao UI"/>
                <a:cs typeface="Lao UI"/>
                <a:sym typeface="Lao U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effectLst/>
        </p:spPr>
        <p:txBody>
          <a:bodyPr wrap="none"/>
          <a:lstStyle>
            <a:lvl1pPr algn="r">
              <a:defRPr sz="1200">
                <a:solidFill>
                  <a:srgbClr val="000000"/>
                </a:solidFill>
                <a:latin typeface="Lao UI"/>
                <a:ea typeface="Lao UI"/>
                <a:cs typeface="Lao UI"/>
                <a:sym typeface="Lao U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6"/>
          <p:cNvSpPr/>
          <p:nvPr/>
        </p:nvSpPr>
        <p:spPr>
          <a:xfrm>
            <a:off x="0" y="-1"/>
            <a:ext cx="12192000" cy="932725"/>
          </a:xfrm>
          <a:prstGeom prst="rect">
            <a:avLst/>
          </a:prstGeom>
          <a:solidFill>
            <a:srgbClr val="9E2335"/>
          </a:solidFill>
          <a:ln w="12700">
            <a:solidFill>
              <a:srgbClr val="9E2335"/>
            </a:solidFill>
            <a:miter/>
          </a:ln>
        </p:spPr>
        <p:txBody>
          <a:bodyPr lIns="0" tIns="0" rIns="0" bIns="0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8" name="图片 2" descr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4" y="1036955"/>
            <a:ext cx="1584326" cy="309881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effectLst/>
        </p:spPr>
        <p:txBody>
          <a:bodyPr wrap="none"/>
          <a:lstStyle>
            <a:lvl1pPr algn="r">
              <a:defRPr sz="1200">
                <a:solidFill>
                  <a:srgbClr val="000000"/>
                </a:solidFill>
                <a:latin typeface="Lao UI"/>
                <a:ea typeface="Lao UI"/>
                <a:cs typeface="Lao UI"/>
                <a:sym typeface="Lao U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effectLst/>
        </p:spPr>
        <p:txBody>
          <a:bodyPr wrap="none"/>
          <a:lstStyle>
            <a:lvl1pPr algn="r">
              <a:defRPr sz="1200">
                <a:solidFill>
                  <a:srgbClr val="000000"/>
                </a:solidFill>
                <a:latin typeface="Lao UI"/>
                <a:ea typeface="Lao UI"/>
                <a:cs typeface="Lao UI"/>
                <a:sym typeface="Lao U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1850" y="1471199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26" name="文本占位符 2"/>
          <p:cNvSpPr>
            <a:spLocks noGrp="1"/>
          </p:cNvSpPr>
          <p:nvPr>
            <p:ph type="body" idx="1"/>
          </p:nvPr>
        </p:nvSpPr>
        <p:spPr>
          <a:xfrm>
            <a:off x="831850" y="4350924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29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30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对比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3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34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35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36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>
            <a:spLocks noGrp="1"/>
          </p:cNvSpPr>
          <p:nvPr>
            <p:ph type="title"/>
          </p:nvPr>
        </p:nvSpPr>
        <p:spPr>
          <a:xfrm>
            <a:off x="839788" y="723106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39" name="内容占位符 2"/>
          <p:cNvSpPr>
            <a:spLocks noGrp="1"/>
          </p:cNvSpPr>
          <p:nvPr>
            <p:ph idx="1"/>
          </p:nvPr>
        </p:nvSpPr>
        <p:spPr>
          <a:xfrm>
            <a:off x="5183188" y="723106"/>
            <a:ext cx="6172200" cy="5411787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40" name="文本占位符 3"/>
          <p:cNvSpPr>
            <a:spLocks noGrp="1"/>
          </p:cNvSpPr>
          <p:nvPr>
            <p:ph type="body" idx="2"/>
          </p:nvPr>
        </p:nvSpPr>
        <p:spPr>
          <a:xfrm>
            <a:off x="839788" y="2323306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1"/>
          </p:cNvSpPr>
          <p:nvPr>
            <p:ph type="title"/>
          </p:nvPr>
        </p:nvSpPr>
        <p:spPr>
          <a:xfrm>
            <a:off x="839788" y="727074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43" name="图片占位符 2"/>
          <p:cNvSpPr>
            <a:spLocks noGrp="1"/>
          </p:cNvSpPr>
          <p:nvPr>
            <p:ph type="pic" idx="1"/>
          </p:nvPr>
        </p:nvSpPr>
        <p:spPr>
          <a:xfrm>
            <a:off x="5183188" y="727075"/>
            <a:ext cx="6172200" cy="5403850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/>
          </a:p>
        </p:txBody>
      </p:sp>
      <p:sp>
        <p:nvSpPr>
          <p:cNvPr id="44" name="文本占位符 3"/>
          <p:cNvSpPr>
            <a:spLocks noGrp="1"/>
          </p:cNvSpPr>
          <p:nvPr>
            <p:ph type="body" idx="2"/>
          </p:nvPr>
        </p:nvSpPr>
        <p:spPr>
          <a:xfrm>
            <a:off x="839788" y="2327274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表格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>
            <a:spLocks noGrp="1"/>
          </p:cNvSpPr>
          <p:nvPr>
            <p:ph type="title"/>
          </p:nvPr>
        </p:nvSpPr>
        <p:spPr>
          <a:xfrm>
            <a:off x="839788" y="727074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47" name="文本占位符 3"/>
          <p:cNvSpPr>
            <a:spLocks noGrp="1"/>
          </p:cNvSpPr>
          <p:nvPr>
            <p:ph type="body" idx="2"/>
          </p:nvPr>
        </p:nvSpPr>
        <p:spPr>
          <a:xfrm>
            <a:off x="839788" y="2327274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48" name="表格占位符 6"/>
          <p:cNvSpPr>
            <a:spLocks noGrp="1"/>
          </p:cNvSpPr>
          <p:nvPr>
            <p:ph type="tbl" idx="10"/>
          </p:nvPr>
        </p:nvSpPr>
        <p:spPr>
          <a:xfrm>
            <a:off x="5172891" y="719137"/>
            <a:ext cx="6179322" cy="5419726"/>
          </a:xfr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lvl="0" algn="l" defTabSz="914400">
        <a:lnSpc>
          <a:spcPct val="130000"/>
        </a:lnSpc>
        <a:spcBef>
          <a:spcPct val="1"/>
        </a:spcBef>
        <a:buNone/>
        <a:defRPr sz="4400" kern="1200">
          <a:solidFill>
            <a:schemeClr val="tx1"/>
          </a:solidFill>
          <a:latin typeface="默认字体"/>
          <a:ea typeface="默认字体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默认字体"/>
        <a:buChar char="•"/>
        <a:defRPr sz="2800" kern="1200">
          <a:solidFill>
            <a:schemeClr val="tx1"/>
          </a:solidFill>
          <a:latin typeface="默认字体"/>
          <a:ea typeface="默认字体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默认字体"/>
        <a:buChar char="•"/>
        <a:defRPr sz="2400" kern="1200">
          <a:solidFill>
            <a:schemeClr val="tx1"/>
          </a:solidFill>
          <a:latin typeface="默认字体"/>
          <a:ea typeface="默认字体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默认字体"/>
        <a:buChar char="•"/>
        <a:defRPr sz="2000" kern="1200">
          <a:solidFill>
            <a:schemeClr val="tx1"/>
          </a:solidFill>
          <a:latin typeface="默认字体"/>
          <a:ea typeface="默认字体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默认字体"/>
        <a:buChar char="•"/>
        <a:defRPr sz="1800" kern="1200">
          <a:solidFill>
            <a:schemeClr val="tx1"/>
          </a:solidFill>
          <a:latin typeface="默认字体"/>
          <a:ea typeface="默认字体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默认字体"/>
        <a:buChar char="•"/>
        <a:defRPr sz="1800" kern="1200">
          <a:solidFill>
            <a:schemeClr val="tx1"/>
          </a:solidFill>
          <a:latin typeface="默认字体"/>
          <a:ea typeface="默认字体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默认字体"/>
        <a:buChar char="•"/>
        <a:defRPr sz="1800" kern="1200">
          <a:solidFill>
            <a:schemeClr val="tx1"/>
          </a:solidFill>
          <a:latin typeface="默认字体"/>
          <a:ea typeface="默认字体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默认字体"/>
        <a:buChar char="•"/>
        <a:defRPr sz="1800" kern="1200">
          <a:solidFill>
            <a:schemeClr val="tx1"/>
          </a:solidFill>
          <a:latin typeface="默认字体"/>
          <a:ea typeface="默认字体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默认字体"/>
        <a:buChar char="•"/>
        <a:defRPr sz="1800" kern="1200">
          <a:solidFill>
            <a:schemeClr val="tx1"/>
          </a:solidFill>
          <a:latin typeface="默认字体"/>
          <a:ea typeface="默认字体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默认字体"/>
        <a:buChar char="•"/>
        <a:defRPr sz="1800" kern="1200">
          <a:solidFill>
            <a:schemeClr val="tx1"/>
          </a:solidFill>
          <a:latin typeface="默认字体"/>
          <a:ea typeface="默认字体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6"/>
          <p:cNvSpPr/>
          <p:nvPr/>
        </p:nvSpPr>
        <p:spPr>
          <a:xfrm>
            <a:off x="-1" y="0"/>
            <a:ext cx="169168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直接连接符 12"/>
          <p:cNvSpPr/>
          <p:nvPr/>
        </p:nvSpPr>
        <p:spPr>
          <a:xfrm flipV="1">
            <a:off x="1907703" y="1092864"/>
            <a:ext cx="4295777" cy="3811"/>
          </a:xfrm>
          <a:prstGeom prst="line">
            <a:avLst/>
          </a:prstGeom>
          <a:ln w="6350">
            <a:solidFill>
              <a:schemeClr val="accent6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" name="幻燈片編號"/>
          <p:cNvSpPr txBox="1">
            <a:spLocks noGrp="1"/>
          </p:cNvSpPr>
          <p:nvPr>
            <p:ph type="sldNum" sz="quarter" idx="2"/>
          </p:nvPr>
        </p:nvSpPr>
        <p:spPr>
          <a:xfrm flipH="1">
            <a:off x="11214917" y="6003980"/>
            <a:ext cx="986608" cy="396241"/>
          </a:xfrm>
          <a:prstGeom prst="rect">
            <a:avLst/>
          </a:prstGeom>
          <a:solidFill>
            <a:srgbClr val="808080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>
            <a:spAutoFit/>
          </a:bodyPr>
          <a:lstStyle>
            <a:lvl1pPr algn="ctr">
              <a:defRPr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graphicFrame>
        <p:nvGraphicFramePr>
          <p:cNvPr id="8" name="表格 30"/>
          <p:cNvGraphicFramePr/>
          <p:nvPr/>
        </p:nvGraphicFramePr>
        <p:xfrm>
          <a:off x="0" y="1268759"/>
          <a:ext cx="1691681" cy="3960002"/>
        </p:xfrm>
        <a:graphic>
          <a:graphicData uri="http://schemas.openxmlformats.org/drawingml/2006/table">
            <a:tbl>
              <a:tblPr/>
              <a:tblGrid>
                <a:gridCol w="1691680">
                  <a:extLst>
                    <a:ext uri="{9D8B030D-6E8A-4147-A177-3AD203B41FA5}">
                      <a16:colId xmlns:a16="http://schemas.microsoft.com/office/drawing/2014/main" val="1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l">
                        <a:defRPr>
                          <a:sym typeface="Lao UI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6"/>
                      </a:solidFill>
                    </a:lnT>
                    <a:lnB w="12700">
                      <a:solidFill>
                        <a:schemeClr val="accent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ChatGLM and P-Tuning</a:t>
                      </a: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6"/>
                      </a:solidFill>
                    </a:lnT>
                    <a:lnB w="12700">
                      <a:solidFill>
                        <a:schemeClr val="accent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Demonstration</a:t>
                      </a: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6"/>
                      </a:solidFill>
                    </a:lnT>
                    <a:lnB w="12700">
                      <a:solidFill>
                        <a:schemeClr val="accent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Evaluation</a:t>
                      </a: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6"/>
                      </a:solidFill>
                    </a:lnT>
                    <a:lnB w="12700">
                      <a:solidFill>
                        <a:schemeClr val="accent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Summary</a:t>
                      </a: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6"/>
                      </a:solidFill>
                    </a:lnT>
                    <a:lnB w="12700">
                      <a:solidFill>
                        <a:schemeClr val="accent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"/>
                  </a:ext>
                </a:extLst>
              </a:tr>
            </a:tbl>
          </a:graphicData>
        </a:graphic>
      </p:graphicFrame>
      <p:grpSp>
        <p:nvGrpSpPr>
          <p:cNvPr id="9" name="组合 31"/>
          <p:cNvGrpSpPr/>
          <p:nvPr/>
        </p:nvGrpSpPr>
        <p:grpSpPr>
          <a:xfrm>
            <a:off x="-1" y="1272662"/>
            <a:ext cx="1691682" cy="788187"/>
            <a:chOff x="0" y="0"/>
            <a:chExt cx="1691680" cy="788185"/>
          </a:xfrm>
        </p:grpSpPr>
        <p:grpSp>
          <p:nvGrpSpPr>
            <p:cNvPr id="10" name="矩形 32"/>
            <p:cNvGrpSpPr/>
            <p:nvPr/>
          </p:nvGrpSpPr>
          <p:grpSpPr>
            <a:xfrm>
              <a:off x="0" y="0"/>
              <a:ext cx="1691681" cy="788186"/>
              <a:chOff x="0" y="0"/>
              <a:chExt cx="1691680" cy="788185"/>
            </a:xfrm>
          </p:grpSpPr>
          <p:sp>
            <p:nvSpPr>
              <p:cNvPr id="11" name="矩形"/>
              <p:cNvSpPr/>
              <p:nvPr/>
            </p:nvSpPr>
            <p:spPr>
              <a:xfrm>
                <a:off x="-1" y="0"/>
                <a:ext cx="1691682" cy="788186"/>
              </a:xfrm>
              <a:prstGeom prst="rect">
                <a:avLst/>
              </a:prstGeom>
              <a:solidFill>
                <a:srgbClr val="9E233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2" name="Data and model"/>
              <p:cNvSpPr txBox="1"/>
              <p:nvPr/>
            </p:nvSpPr>
            <p:spPr>
              <a:xfrm>
                <a:off x="45719" y="227723"/>
                <a:ext cx="1600242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/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Data and model</a:t>
                </a:r>
              </a:p>
            </p:txBody>
          </p:sp>
        </p:grpSp>
        <p:sp>
          <p:nvSpPr>
            <p:cNvPr id="13" name="等腰三角形 33"/>
            <p:cNvSpPr/>
            <p:nvPr/>
          </p:nvSpPr>
          <p:spPr>
            <a:xfrm rot="16200000">
              <a:off x="1547664" y="322086"/>
              <a:ext cx="144017" cy="144017"/>
            </a:xfrm>
            <a:prstGeom prst="triangle">
              <a:avLst/>
            </a:prstGeom>
            <a:solidFill>
              <a:srgbClr val="9E233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4" name="图片 1" descr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4" y="532765"/>
            <a:ext cx="1584326" cy="30988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直接连接符 3"/>
          <p:cNvSpPr/>
          <p:nvPr/>
        </p:nvSpPr>
        <p:spPr>
          <a:xfrm flipV="1">
            <a:off x="7608099" y="1089055"/>
            <a:ext cx="4295776" cy="3811"/>
          </a:xfrm>
          <a:prstGeom prst="line">
            <a:avLst/>
          </a:prstGeom>
          <a:ln w="6350">
            <a:solidFill>
              <a:schemeClr val="accent6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" name="图片 4" descr="图片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03315" y="332739"/>
            <a:ext cx="1504951" cy="1524637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等腰三角形 2"/>
          <p:cNvSpPr/>
          <p:nvPr/>
        </p:nvSpPr>
        <p:spPr>
          <a:xfrm rot="16200000">
            <a:off x="1547371" y="1594593"/>
            <a:ext cx="144017" cy="144018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標題文字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5719" rIns="45719" anchor="ctr"/>
          <a:lstStyle/>
          <a:p>
            <a:r>
              <a:t>標題文字</a:t>
            </a:r>
          </a:p>
        </p:txBody>
      </p:sp>
      <p:sp>
        <p:nvSpPr>
          <p:cNvPr id="19" name="內文層級一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5719" rIns="45719"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6"/>
          <p:cNvSpPr/>
          <p:nvPr/>
        </p:nvSpPr>
        <p:spPr>
          <a:xfrm>
            <a:off x="-1" y="0"/>
            <a:ext cx="169168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直接连接符 12"/>
          <p:cNvSpPr/>
          <p:nvPr/>
        </p:nvSpPr>
        <p:spPr>
          <a:xfrm flipV="1">
            <a:off x="1907703" y="1092864"/>
            <a:ext cx="4295777" cy="3811"/>
          </a:xfrm>
          <a:prstGeom prst="line">
            <a:avLst/>
          </a:prstGeom>
          <a:ln w="6350">
            <a:solidFill>
              <a:schemeClr val="accent6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xfrm flipH="1">
            <a:off x="11214917" y="6003980"/>
            <a:ext cx="986608" cy="396241"/>
          </a:xfrm>
          <a:prstGeom prst="rect">
            <a:avLst/>
          </a:prstGeom>
          <a:solidFill>
            <a:srgbClr val="808080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>
            <a:spAutoFit/>
          </a:bodyPr>
          <a:lstStyle>
            <a:lvl1pPr algn="ctr">
              <a:defRPr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graphicFrame>
        <p:nvGraphicFramePr>
          <p:cNvPr id="24" name="表格 30"/>
          <p:cNvGraphicFramePr/>
          <p:nvPr/>
        </p:nvGraphicFramePr>
        <p:xfrm>
          <a:off x="0" y="1268759"/>
          <a:ext cx="1691681" cy="3960002"/>
        </p:xfrm>
        <a:graphic>
          <a:graphicData uri="http://schemas.openxmlformats.org/drawingml/2006/table">
            <a:tbl>
              <a:tblPr/>
              <a:tblGrid>
                <a:gridCol w="1691680">
                  <a:extLst>
                    <a:ext uri="{9D8B030D-6E8A-4147-A177-3AD203B41FA5}">
                      <a16:colId xmlns:a16="http://schemas.microsoft.com/office/drawing/2014/main" val="1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l">
                        <a:defRPr>
                          <a:sym typeface="Lao UI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6"/>
                      </a:solidFill>
                    </a:lnT>
                    <a:lnB w="12700">
                      <a:solidFill>
                        <a:schemeClr val="accent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ChatGLM and P-Tuning</a:t>
                      </a: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6"/>
                      </a:solidFill>
                    </a:lnT>
                    <a:lnB w="12700">
                      <a:solidFill>
                        <a:schemeClr val="accent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Demonstration</a:t>
                      </a: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6"/>
                      </a:solidFill>
                    </a:lnT>
                    <a:lnB w="12700">
                      <a:solidFill>
                        <a:schemeClr val="accent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Evaluation</a:t>
                      </a: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6"/>
                      </a:solidFill>
                    </a:lnT>
                    <a:lnB w="12700">
                      <a:solidFill>
                        <a:schemeClr val="accent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Summary</a:t>
                      </a: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6"/>
                      </a:solidFill>
                    </a:lnT>
                    <a:lnB w="12700">
                      <a:solidFill>
                        <a:schemeClr val="accent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"/>
                  </a:ext>
                </a:extLst>
              </a:tr>
            </a:tbl>
          </a:graphicData>
        </a:graphic>
      </p:graphicFrame>
      <p:grpSp>
        <p:nvGrpSpPr>
          <p:cNvPr id="25" name="组合 31"/>
          <p:cNvGrpSpPr/>
          <p:nvPr/>
        </p:nvGrpSpPr>
        <p:grpSpPr>
          <a:xfrm>
            <a:off x="-1" y="1272662"/>
            <a:ext cx="1691682" cy="788187"/>
            <a:chOff x="0" y="0"/>
            <a:chExt cx="1691680" cy="788185"/>
          </a:xfrm>
        </p:grpSpPr>
        <p:grpSp>
          <p:nvGrpSpPr>
            <p:cNvPr id="26" name="矩形 32"/>
            <p:cNvGrpSpPr/>
            <p:nvPr/>
          </p:nvGrpSpPr>
          <p:grpSpPr>
            <a:xfrm>
              <a:off x="0" y="0"/>
              <a:ext cx="1691681" cy="788186"/>
              <a:chOff x="0" y="0"/>
              <a:chExt cx="1691680" cy="788185"/>
            </a:xfrm>
          </p:grpSpPr>
          <p:sp>
            <p:nvSpPr>
              <p:cNvPr id="27" name="矩形"/>
              <p:cNvSpPr/>
              <p:nvPr/>
            </p:nvSpPr>
            <p:spPr>
              <a:xfrm>
                <a:off x="-1" y="0"/>
                <a:ext cx="1691682" cy="788186"/>
              </a:xfrm>
              <a:prstGeom prst="rect">
                <a:avLst/>
              </a:prstGeom>
              <a:solidFill>
                <a:srgbClr val="9E233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" name="Data and model"/>
              <p:cNvSpPr txBox="1"/>
              <p:nvPr/>
            </p:nvSpPr>
            <p:spPr>
              <a:xfrm>
                <a:off x="45719" y="227723"/>
                <a:ext cx="1600242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/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Data and model</a:t>
                </a:r>
              </a:p>
            </p:txBody>
          </p:sp>
        </p:grpSp>
        <p:sp>
          <p:nvSpPr>
            <p:cNvPr id="29" name="等腰三角形 33"/>
            <p:cNvSpPr/>
            <p:nvPr/>
          </p:nvSpPr>
          <p:spPr>
            <a:xfrm rot="16200000">
              <a:off x="1547664" y="322086"/>
              <a:ext cx="144017" cy="144017"/>
            </a:xfrm>
            <a:prstGeom prst="triangle">
              <a:avLst/>
            </a:prstGeom>
            <a:solidFill>
              <a:srgbClr val="9E233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30" name="图片 1" descr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4" y="532765"/>
            <a:ext cx="1584326" cy="30988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直接连接符 3"/>
          <p:cNvSpPr/>
          <p:nvPr/>
        </p:nvSpPr>
        <p:spPr>
          <a:xfrm flipV="1">
            <a:off x="7608099" y="1089055"/>
            <a:ext cx="4295776" cy="3811"/>
          </a:xfrm>
          <a:prstGeom prst="line">
            <a:avLst/>
          </a:prstGeom>
          <a:ln w="6350">
            <a:solidFill>
              <a:schemeClr val="accent6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32" name="图片 4" descr="图片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03315" y="332739"/>
            <a:ext cx="1504951" cy="1524637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等腰三角形 2"/>
          <p:cNvSpPr/>
          <p:nvPr/>
        </p:nvSpPr>
        <p:spPr>
          <a:xfrm rot="16200000">
            <a:off x="1547371" y="1594593"/>
            <a:ext cx="144017" cy="144018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標題文字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5719" rIns="45719" anchor="ctr"/>
          <a:lstStyle/>
          <a:p>
            <a:r>
              <a:t>標題文字</a:t>
            </a:r>
          </a:p>
        </p:txBody>
      </p:sp>
      <p:sp>
        <p:nvSpPr>
          <p:cNvPr id="35" name="內文層級一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5719" rIns="45719"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6"/>
          <p:cNvSpPr/>
          <p:nvPr/>
        </p:nvSpPr>
        <p:spPr>
          <a:xfrm>
            <a:off x="-1" y="0"/>
            <a:ext cx="169168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直接连接符 12"/>
          <p:cNvSpPr/>
          <p:nvPr/>
        </p:nvSpPr>
        <p:spPr>
          <a:xfrm flipV="1">
            <a:off x="1907703" y="1092864"/>
            <a:ext cx="4295777" cy="3811"/>
          </a:xfrm>
          <a:prstGeom prst="line">
            <a:avLst/>
          </a:prstGeom>
          <a:ln w="6350">
            <a:solidFill>
              <a:schemeClr val="accent6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" name="幻燈片編號"/>
          <p:cNvSpPr txBox="1">
            <a:spLocks noGrp="1"/>
          </p:cNvSpPr>
          <p:nvPr>
            <p:ph type="sldNum" sz="quarter" idx="2"/>
          </p:nvPr>
        </p:nvSpPr>
        <p:spPr>
          <a:xfrm flipH="1">
            <a:off x="11214917" y="6003980"/>
            <a:ext cx="986608" cy="396241"/>
          </a:xfrm>
          <a:prstGeom prst="rect">
            <a:avLst/>
          </a:prstGeom>
          <a:solidFill>
            <a:srgbClr val="808080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>
            <a:spAutoFit/>
          </a:bodyPr>
          <a:lstStyle>
            <a:lvl1pPr algn="ctr">
              <a:defRPr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graphicFrame>
        <p:nvGraphicFramePr>
          <p:cNvPr id="40" name="表格 30"/>
          <p:cNvGraphicFramePr/>
          <p:nvPr/>
        </p:nvGraphicFramePr>
        <p:xfrm>
          <a:off x="0" y="1268759"/>
          <a:ext cx="1691681" cy="3960002"/>
        </p:xfrm>
        <a:graphic>
          <a:graphicData uri="http://schemas.openxmlformats.org/drawingml/2006/table">
            <a:tbl>
              <a:tblPr/>
              <a:tblGrid>
                <a:gridCol w="1691680">
                  <a:extLst>
                    <a:ext uri="{9D8B030D-6E8A-4147-A177-3AD203B41FA5}">
                      <a16:colId xmlns:a16="http://schemas.microsoft.com/office/drawing/2014/main" val="1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l">
                        <a:defRPr>
                          <a:sym typeface="Lao UI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6"/>
                      </a:solidFill>
                    </a:lnT>
                    <a:lnB w="12700">
                      <a:solidFill>
                        <a:schemeClr val="accent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ChatGLM and P-Tuning</a:t>
                      </a: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6"/>
                      </a:solidFill>
                    </a:lnT>
                    <a:lnB w="12700">
                      <a:solidFill>
                        <a:schemeClr val="accent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Demonstration</a:t>
                      </a: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6"/>
                      </a:solidFill>
                    </a:lnT>
                    <a:lnB w="12700">
                      <a:solidFill>
                        <a:schemeClr val="accent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Evaluation</a:t>
                      </a: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6"/>
                      </a:solidFill>
                    </a:lnT>
                    <a:lnB w="12700">
                      <a:solidFill>
                        <a:schemeClr val="accent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Summary</a:t>
                      </a: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6"/>
                      </a:solidFill>
                    </a:lnT>
                    <a:lnB w="12700">
                      <a:solidFill>
                        <a:schemeClr val="accent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"/>
                  </a:ext>
                </a:extLst>
              </a:tr>
            </a:tbl>
          </a:graphicData>
        </a:graphic>
      </p:graphicFrame>
      <p:grpSp>
        <p:nvGrpSpPr>
          <p:cNvPr id="41" name="组合 31"/>
          <p:cNvGrpSpPr/>
          <p:nvPr/>
        </p:nvGrpSpPr>
        <p:grpSpPr>
          <a:xfrm>
            <a:off x="-1" y="1272662"/>
            <a:ext cx="1691682" cy="788187"/>
            <a:chOff x="0" y="0"/>
            <a:chExt cx="1691680" cy="788185"/>
          </a:xfrm>
        </p:grpSpPr>
        <p:grpSp>
          <p:nvGrpSpPr>
            <p:cNvPr id="42" name="矩形 32"/>
            <p:cNvGrpSpPr/>
            <p:nvPr/>
          </p:nvGrpSpPr>
          <p:grpSpPr>
            <a:xfrm>
              <a:off x="0" y="0"/>
              <a:ext cx="1691681" cy="788186"/>
              <a:chOff x="0" y="0"/>
              <a:chExt cx="1691680" cy="788185"/>
            </a:xfrm>
          </p:grpSpPr>
          <p:sp>
            <p:nvSpPr>
              <p:cNvPr id="43" name="矩形"/>
              <p:cNvSpPr/>
              <p:nvPr/>
            </p:nvSpPr>
            <p:spPr>
              <a:xfrm>
                <a:off x="-1" y="0"/>
                <a:ext cx="1691682" cy="788186"/>
              </a:xfrm>
              <a:prstGeom prst="rect">
                <a:avLst/>
              </a:prstGeom>
              <a:solidFill>
                <a:srgbClr val="9E233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" name="Data and model"/>
              <p:cNvSpPr txBox="1"/>
              <p:nvPr/>
            </p:nvSpPr>
            <p:spPr>
              <a:xfrm>
                <a:off x="45719" y="227723"/>
                <a:ext cx="1600242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/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Data and model</a:t>
                </a:r>
              </a:p>
            </p:txBody>
          </p:sp>
        </p:grpSp>
        <p:sp>
          <p:nvSpPr>
            <p:cNvPr id="45" name="等腰三角形 33"/>
            <p:cNvSpPr/>
            <p:nvPr/>
          </p:nvSpPr>
          <p:spPr>
            <a:xfrm rot="16200000">
              <a:off x="1547664" y="322086"/>
              <a:ext cx="144017" cy="144017"/>
            </a:xfrm>
            <a:prstGeom prst="triangle">
              <a:avLst/>
            </a:prstGeom>
            <a:solidFill>
              <a:srgbClr val="9E233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6" name="图片 1" descr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4" y="532765"/>
            <a:ext cx="1584326" cy="309881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直接连接符 3"/>
          <p:cNvSpPr/>
          <p:nvPr/>
        </p:nvSpPr>
        <p:spPr>
          <a:xfrm flipV="1">
            <a:off x="7608099" y="1089055"/>
            <a:ext cx="4295776" cy="3811"/>
          </a:xfrm>
          <a:prstGeom prst="line">
            <a:avLst/>
          </a:prstGeom>
          <a:ln w="6350">
            <a:solidFill>
              <a:schemeClr val="accent6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48" name="图片 4" descr="图片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03315" y="332739"/>
            <a:ext cx="1504951" cy="1524637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等腰三角形 2"/>
          <p:cNvSpPr/>
          <p:nvPr/>
        </p:nvSpPr>
        <p:spPr>
          <a:xfrm rot="16200000">
            <a:off x="1547371" y="1594593"/>
            <a:ext cx="144017" cy="144018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" name="標題文字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5719" rIns="45719" anchor="ctr"/>
          <a:lstStyle/>
          <a:p>
            <a:r>
              <a:t>標題文字</a:t>
            </a:r>
          </a:p>
        </p:txBody>
      </p:sp>
      <p:sp>
        <p:nvSpPr>
          <p:cNvPr id="51" name="內文層級一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5719" rIns="45719"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ao UI"/>
          <a:ea typeface="Lao UI"/>
          <a:cs typeface="Lao UI"/>
          <a:sym typeface="Lao UI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Unicode M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jpeg"/><Relationship Id="rId18" Type="http://schemas.openxmlformats.org/officeDocument/2006/relationships/image" Target="../media/image36.jpeg"/><Relationship Id="rId3" Type="http://schemas.openxmlformats.org/officeDocument/2006/relationships/image" Target="../media/image21.jpeg"/><Relationship Id="rId21" Type="http://schemas.openxmlformats.org/officeDocument/2006/relationships/image" Target="../media/image39.jpe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17" Type="http://schemas.openxmlformats.org/officeDocument/2006/relationships/image" Target="../media/image35.jpeg"/><Relationship Id="rId2" Type="http://schemas.openxmlformats.org/officeDocument/2006/relationships/image" Target="../media/image20.jpeg"/><Relationship Id="rId16" Type="http://schemas.openxmlformats.org/officeDocument/2006/relationships/image" Target="../media/image34.jpeg"/><Relationship Id="rId20" Type="http://schemas.openxmlformats.org/officeDocument/2006/relationships/image" Target="../media/image38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5" Type="http://schemas.openxmlformats.org/officeDocument/2006/relationships/image" Target="../media/image33.jpeg"/><Relationship Id="rId10" Type="http://schemas.openxmlformats.org/officeDocument/2006/relationships/image" Target="../media/image28.jpeg"/><Relationship Id="rId19" Type="http://schemas.openxmlformats.org/officeDocument/2006/relationships/image" Target="../media/image37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Relationship Id="rId1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jpe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jpeg"/><Relationship Id="rId17" Type="http://schemas.openxmlformats.org/officeDocument/2006/relationships/image" Target="../media/image76.jpeg"/><Relationship Id="rId2" Type="http://schemas.openxmlformats.org/officeDocument/2006/relationships/image" Target="../media/image61.png"/><Relationship Id="rId16" Type="http://schemas.openxmlformats.org/officeDocument/2006/relationships/image" Target="../media/image75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5.png"/><Relationship Id="rId11" Type="http://schemas.openxmlformats.org/officeDocument/2006/relationships/image" Target="../media/image70.jpeg"/><Relationship Id="rId5" Type="http://schemas.openxmlformats.org/officeDocument/2006/relationships/image" Target="../media/image64.png"/><Relationship Id="rId15" Type="http://schemas.openxmlformats.org/officeDocument/2006/relationships/image" Target="../media/image74.jpeg"/><Relationship Id="rId10" Type="http://schemas.openxmlformats.org/officeDocument/2006/relationships/image" Target="../media/image69.jpe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图片 4" descr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7615" y="299084"/>
            <a:ext cx="1857376" cy="188150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矩形 6"/>
          <p:cNvSpPr/>
          <p:nvPr/>
        </p:nvSpPr>
        <p:spPr>
          <a:xfrm>
            <a:off x="0" y="2513806"/>
            <a:ext cx="12192635" cy="2434405"/>
          </a:xfrm>
          <a:prstGeom prst="rect">
            <a:avLst/>
          </a:prstGeom>
          <a:solidFill>
            <a:srgbClr val="9E233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" name="矩形 5"/>
          <p:cNvSpPr txBox="1"/>
          <p:nvPr/>
        </p:nvSpPr>
        <p:spPr>
          <a:xfrm>
            <a:off x="229406" y="2752483"/>
            <a:ext cx="11607800" cy="151765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squar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3600" b="1"/>
              <a:t>Smart Document Recovery: AI-Powered Shadow Removal</a:t>
            </a:r>
            <a:endParaRPr/>
          </a:p>
          <a:p>
            <a:r>
              <a:rPr lang="en-US" sz="3600" b="1"/>
              <a:t> for Flawless Digitization  </a:t>
            </a:r>
            <a:endParaRPr/>
          </a:p>
        </p:txBody>
      </p:sp>
      <p:sp>
        <p:nvSpPr>
          <p:cNvPr id="174" name="直接连接符 10"/>
          <p:cNvSpPr/>
          <p:nvPr/>
        </p:nvSpPr>
        <p:spPr>
          <a:xfrm>
            <a:off x="3909306" y="4111383"/>
            <a:ext cx="4248001" cy="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5" name="文本框 174"/>
          <p:cNvSpPr txBox="1"/>
          <p:nvPr/>
        </p:nvSpPr>
        <p:spPr>
          <a:xfrm>
            <a:off x="3737781" y="4270133"/>
            <a:ext cx="4591050" cy="488950"/>
          </a:xfrm>
          <a:prstGeom prst="rect">
            <a:avLst/>
          </a:prstGeom>
          <a:noFill/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bg1">
                    <a:alpha val="100000"/>
                  </a:schemeClr>
                </a:solidFill>
                <a:latin typeface="Times New Roman"/>
                <a:ea typeface="Times New Roman"/>
              </a:rPr>
              <a:t>Group member: Xinyue Zhao, Zhibo Hu</a:t>
            </a:r>
            <a:endParaRPr/>
          </a:p>
        </p:txBody>
      </p:sp>
    </p:spTree>
  </p:cSld>
  <p:clrMapOvr>
    <a:masterClrMapping/>
  </p:clrMapOvr>
  <p:transition spd="med" advClick="0" advTm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92672" y="126342"/>
            <a:ext cx="6623050" cy="72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chemeClr val="bg1">
                    <a:alpha val="100000"/>
                  </a:schemeClr>
                </a:solidFill>
              </a:rPr>
              <a:t>Evaluation</a:t>
            </a:r>
            <a:endParaRPr/>
          </a:p>
        </p:txBody>
      </p:sp>
      <p:sp>
        <p:nvSpPr>
          <p:cNvPr id="19" name="文本框 18"/>
          <p:cNvSpPr txBox="1"/>
          <p:nvPr/>
        </p:nvSpPr>
        <p:spPr>
          <a:xfrm>
            <a:off x="1384300" y="1406097"/>
            <a:ext cx="9423400" cy="1739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/>
              <a:t>    Based on ISTD test dataset, we completed the evaluation experiments among 3 SOTA models (SpA-former, DC-ShadowNet, Shadowformer) to evaluate their capabilities of shadow removal. </a:t>
            </a:r>
            <a:endParaRPr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57" y="3429000"/>
            <a:ext cx="8435542" cy="2385293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155535" y="5814293"/>
            <a:ext cx="1660187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/>
              <a:t>ISTD Dataset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92672" y="126342"/>
            <a:ext cx="6623050" cy="12001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chemeClr val="bg1">
                    <a:alpha val="100000"/>
                  </a:schemeClr>
                </a:solidFill>
              </a:rPr>
              <a:t>Evaluation - </a:t>
            </a:r>
            <a:r>
              <a:rPr lang="en-US" sz="2400" b="1">
                <a:solidFill>
                  <a:schemeClr val="bg1">
                    <a:alpha val="100000"/>
                  </a:schemeClr>
                </a:solidFill>
              </a:rPr>
              <a:t>Quantitative Evaluation Metrics</a:t>
            </a:r>
            <a:endParaRPr/>
          </a:p>
        </p:txBody>
      </p:sp>
      <p:graphicFrame>
        <p:nvGraphicFramePr>
          <p:cNvPr id="24" name="表格 23"/>
          <p:cNvGraphicFramePr/>
          <p:nvPr/>
        </p:nvGraphicFramePr>
        <p:xfrm>
          <a:off x="880133" y="3921848"/>
          <a:ext cx="10179050" cy="194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1"/>
                    </a:ext>
                  </a:extLst>
                </a:gridCol>
                <a:gridCol w="2406650">
                  <a:extLst>
                    <a:ext uri="{9D8B030D-6E8A-4147-A177-3AD203B41FA5}">
                      <a16:colId xmlns:a16="http://schemas.microsoft.com/office/drawing/2014/main" val="2"/>
                    </a:ext>
                  </a:extLst>
                </a:gridCol>
                <a:gridCol w="2216150">
                  <a:extLst>
                    <a:ext uri="{9D8B030D-6E8A-4147-A177-3AD203B41FA5}">
                      <a16:colId xmlns:a16="http://schemas.microsoft.com/office/drawing/2014/main" val="3"/>
                    </a:ext>
                  </a:extLst>
                </a:gridCol>
                <a:gridCol w="2254250">
                  <a:extLst>
                    <a:ext uri="{9D8B030D-6E8A-4147-A177-3AD203B41FA5}">
                      <a16:colId xmlns:a16="http://schemas.microsoft.com/office/drawing/2014/main" val="4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/>
                        <a:t>Evaluation Metrics / Models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/>
                        <a:t>SpA-former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/>
                        <a:t>DC-ShadowNet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/>
                        <a:t>Shadowformer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 sz="2000"/>
                        <a:t>PSNR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 sz="2000"/>
                        <a:t>29.0920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 sz="2000"/>
                        <a:t>28.6714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 sz="2000"/>
                        <a:t>28.2371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 sz="2000"/>
                        <a:t>SSIM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 sz="2000"/>
                        <a:t>0.7148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 sz="2000"/>
                        <a:t>0.6803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 sz="2000"/>
                        <a:t>0.9628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"/>
                  </a:ext>
                </a:extLst>
              </a:tr>
            </a:tbl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512607" y="958850"/>
            <a:ext cx="10160000" cy="27432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en-US" sz="240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/>
              <a:t>	</a:t>
            </a:r>
            <a:r>
              <a:rPr lang="en-US" sz="2400" b="1"/>
              <a:t>PSNR</a:t>
            </a:r>
            <a:r>
              <a:rPr lang="en-US" sz="2000"/>
              <a:t> </a:t>
            </a:r>
            <a:r>
              <a:rPr lang="en-US" sz="2400"/>
              <a:t>- an objective standard for evaluating images, which calculates the visual error between two images,the high the value, higher, bette</a:t>
            </a:r>
            <a:r>
              <a:rPr lang="en-US" sz="2000"/>
              <a:t>r.</a:t>
            </a:r>
            <a:endParaRPr/>
          </a:p>
          <a:p>
            <a:pPr indent="0">
              <a:lnSpc>
                <a:spcPct val="150000"/>
              </a:lnSpc>
              <a:buNone/>
            </a:pPr>
            <a:endParaRPr lang="en-US" sz="200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/>
              <a:t>	</a:t>
            </a:r>
            <a:r>
              <a:rPr lang="en-US" sz="2400" b="1"/>
              <a:t>SSIM</a:t>
            </a:r>
            <a:r>
              <a:rPr lang="en-US" sz="2000"/>
              <a:t> -  </a:t>
            </a:r>
            <a:r>
              <a:rPr lang="en-US" sz="2400"/>
              <a:t>measure the similarity between two images, higher, better.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192672" y="126342"/>
            <a:ext cx="6623050" cy="72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chemeClr val="bg1">
                    <a:alpha val="100000"/>
                  </a:schemeClr>
                </a:solidFill>
              </a:rPr>
              <a:t>Evaluation - </a:t>
            </a:r>
            <a:r>
              <a:rPr lang="en-US" sz="2400" b="1">
                <a:solidFill>
                  <a:schemeClr val="bg1">
                    <a:alpha val="100000"/>
                  </a:schemeClr>
                </a:solidFill>
              </a:rPr>
              <a:t>Visual </a:t>
            </a:r>
            <a:r>
              <a:rPr sz="2400" b="1">
                <a:solidFill>
                  <a:schemeClr val="bg1">
                    <a:alpha val="100000"/>
                  </a:schemeClr>
                </a:solidFill>
              </a:rPr>
              <a:t>Qualitative measure</a:t>
            </a:r>
            <a:r>
              <a:rPr lang="en-US" sz="3200">
                <a:solidFill>
                  <a:schemeClr val="bg1">
                    <a:alpha val="100000"/>
                  </a:schemeClr>
                </a:solidFill>
              </a:rPr>
              <a:t>  </a:t>
            </a:r>
            <a:endParaRPr/>
          </a:p>
        </p:txBody>
      </p:sp>
      <p:sp>
        <p:nvSpPr>
          <p:cNvPr id="28" name="文本框 27"/>
          <p:cNvSpPr txBox="1"/>
          <p:nvPr/>
        </p:nvSpPr>
        <p:spPr>
          <a:xfrm>
            <a:off x="4393542" y="952171"/>
            <a:ext cx="10160000" cy="1104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/>
              <a:t>Evaluation Result </a:t>
            </a:r>
            <a:endParaRPr/>
          </a:p>
          <a:p>
            <a:pPr indent="0">
              <a:lnSpc>
                <a:spcPct val="150000"/>
              </a:lnSpc>
              <a:buNone/>
            </a:pPr>
            <a:endParaRPr lang="en-US" sz="2000"/>
          </a:p>
        </p:txBody>
      </p:sp>
      <p:graphicFrame>
        <p:nvGraphicFramePr>
          <p:cNvPr id="29" name="表格 28"/>
          <p:cNvGraphicFramePr/>
          <p:nvPr/>
        </p:nvGraphicFramePr>
        <p:xfrm>
          <a:off x="1677058" y="958850"/>
          <a:ext cx="10160000" cy="5848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"/>
                    </a:ext>
                  </a:extLst>
                </a:gridCol>
              </a:tblGrid>
              <a:tr h="1333500"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rgbClr val="E8E8E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rgbClr val="E8E8E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rgbClr val="E8E8E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rgbClr val="E8E8E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rgbClr val="E8E8E9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"/>
                  </a:ext>
                </a:extLst>
              </a:tr>
              <a:tr h="1422400"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"/>
                  </a:ext>
                </a:extLst>
              </a:tr>
              <a:tr h="138430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"/>
                  </a:ext>
                </a:extLst>
              </a:tr>
              <a:tr h="1200150"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/>
                        <a:t>Input</a:t>
                      </a:r>
                      <a:endParaRPr/>
                    </a:p>
                  </a:txBody>
                  <a:tcPr>
                    <a:solidFill>
                      <a:schemeClr val="tx2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/>
                        <a:t>GroundTruth</a:t>
                      </a:r>
                      <a:endParaRPr/>
                    </a:p>
                  </a:txBody>
                  <a:tcPr>
                    <a:solidFill>
                      <a:schemeClr val="tx2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/>
                        <a:t>SpA-former</a:t>
                      </a:r>
                      <a:endParaRPr/>
                    </a:p>
                  </a:txBody>
                  <a:tcPr>
                    <a:solidFill>
                      <a:schemeClr val="tx2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/>
                        <a:t>DC-ShadowNet</a:t>
                      </a:r>
                      <a:endParaRPr/>
                    </a:p>
                  </a:txBody>
                  <a:tcPr>
                    <a:solidFill>
                      <a:schemeClr val="tx2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/>
                        <a:t>Shadowformer</a:t>
                      </a:r>
                      <a:endParaRPr/>
                    </a:p>
                  </a:txBody>
                  <a:tcPr>
                    <a:solidFill>
                      <a:schemeClr val="tx2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"/>
                  </a:ext>
                </a:extLst>
              </a:tr>
            </a:tbl>
          </a:graphicData>
        </a:graphic>
      </p:graphicFrame>
      <p:pic>
        <p:nvPicPr>
          <p:cNvPr id="30" name="图片 2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7058" y="958850"/>
            <a:ext cx="1998308" cy="131560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7058" y="2289635"/>
            <a:ext cx="1998304" cy="137421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7058" y="3698657"/>
            <a:ext cx="1998307" cy="136978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7058" y="5103246"/>
            <a:ext cx="1998308" cy="118345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848" y="958850"/>
            <a:ext cx="2024102" cy="131560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848" y="3698657"/>
            <a:ext cx="2024102" cy="136978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848" y="5103246"/>
            <a:ext cx="2024102" cy="118345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848" y="2289635"/>
            <a:ext cx="2024102" cy="1386652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22556" y="2295985"/>
            <a:ext cx="2014501" cy="138665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2556" y="3704169"/>
            <a:ext cx="2014501" cy="136427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2556" y="958850"/>
            <a:ext cx="2014501" cy="1315602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2556" y="5103246"/>
            <a:ext cx="2014501" cy="118345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432" y="958850"/>
            <a:ext cx="1994478" cy="131560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432" y="2289635"/>
            <a:ext cx="1994478" cy="1386651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432" y="3698657"/>
            <a:ext cx="1994478" cy="136978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432" y="5103246"/>
            <a:ext cx="1994478" cy="1183449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392" y="958850"/>
            <a:ext cx="1970682" cy="1315602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610" y="5096896"/>
            <a:ext cx="1997463" cy="1183450"/>
          </a:xfrm>
          <a:prstGeom prst="rect">
            <a:avLst/>
          </a:prstGeom>
          <a:ln w="12700">
            <a:solidFill>
              <a:schemeClr val="bg1">
                <a:alpha val="100000"/>
              </a:schemeClr>
            </a:solidFill>
            <a:prstDash val="solid"/>
          </a:ln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392" y="2295985"/>
            <a:ext cx="1970681" cy="1380301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392" y="3704169"/>
            <a:ext cx="1970681" cy="136427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92672" y="126342"/>
            <a:ext cx="8096250" cy="72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chemeClr val="bg1">
                    <a:alpha val="100000"/>
                  </a:schemeClr>
                </a:solidFill>
              </a:rPr>
              <a:t>Document Recovery - Shadow Removal</a:t>
            </a:r>
            <a:endParaRPr/>
          </a:p>
        </p:txBody>
      </p:sp>
      <p:sp>
        <p:nvSpPr>
          <p:cNvPr id="52" name="文本框 51"/>
          <p:cNvSpPr txBox="1"/>
          <p:nvPr/>
        </p:nvSpPr>
        <p:spPr>
          <a:xfrm>
            <a:off x="1043754" y="1635512"/>
            <a:ext cx="10363200" cy="1041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chemeClr val="tx1">
                    <a:alpha val="100000"/>
                  </a:schemeClr>
                </a:solidFill>
              </a:rPr>
              <a:t>We choosed the best model </a:t>
            </a:r>
            <a:r>
              <a:rPr lang="en-US" sz="2400">
                <a:solidFill>
                  <a:srgbClr val="FF0000">
                    <a:alpha val="100000"/>
                  </a:srgbClr>
                </a:solidFill>
              </a:rPr>
              <a:t>Shadowformer</a:t>
            </a:r>
            <a:r>
              <a:rPr lang="en-US" sz="2400">
                <a:solidFill>
                  <a:schemeClr val="tx1">
                    <a:alpha val="100000"/>
                  </a:schemeClr>
                </a:solidFill>
              </a:rPr>
              <a:t> to handle document shadow removal tasks in practice, however...</a:t>
            </a:r>
            <a:r>
              <a:rPr lang="en-US"/>
              <a:t> </a:t>
            </a:r>
            <a:endParaRPr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989" y="2879223"/>
            <a:ext cx="1924778" cy="1315179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9915" y="2879223"/>
            <a:ext cx="1924778" cy="1315179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989" y="4211384"/>
            <a:ext cx="1924778" cy="1380302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1787169" y="5768898"/>
            <a:ext cx="1924748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/>
              <a:t>INPUT</a:t>
            </a:r>
            <a:endParaRPr/>
          </a:p>
        </p:txBody>
      </p:sp>
      <p:cxnSp>
        <p:nvCxnSpPr>
          <p:cNvPr id="57" name="直接箭头连接符 56"/>
          <p:cNvCxnSpPr/>
          <p:nvPr/>
        </p:nvCxnSpPr>
        <p:spPr>
          <a:xfrm>
            <a:off x="3363208" y="4210825"/>
            <a:ext cx="476017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9915" y="4225693"/>
            <a:ext cx="1924778" cy="1375738"/>
          </a:xfrm>
          <a:prstGeom prst="rect">
            <a:avLst/>
          </a:prstGeom>
        </p:spPr>
      </p:pic>
      <p:cxnSp>
        <p:nvCxnSpPr>
          <p:cNvPr id="59" name="直接箭头连接符 58"/>
          <p:cNvCxnSpPr/>
          <p:nvPr/>
        </p:nvCxnSpPr>
        <p:spPr>
          <a:xfrm>
            <a:off x="8354399" y="4225693"/>
            <a:ext cx="580053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60" name="文本框 59"/>
          <p:cNvSpPr txBox="1"/>
          <p:nvPr/>
        </p:nvSpPr>
        <p:spPr>
          <a:xfrm>
            <a:off x="9603813" y="5768898"/>
            <a:ext cx="19304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/>
              <a:t>OUTPUT</a:t>
            </a:r>
            <a:endParaRPr/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84527" y="3280628"/>
            <a:ext cx="4194833" cy="1860394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205141" y="5150581"/>
            <a:ext cx="19304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>
                    <a:alpha val="100000"/>
                  </a:srgbClr>
                </a:solidFill>
              </a:rPr>
              <a:t>Shadowformer</a:t>
            </a:r>
            <a:endParaRPr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092" y="4515096"/>
            <a:ext cx="2007354" cy="19747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/>
          <p:cNvSpPr txBox="1"/>
          <p:nvPr/>
        </p:nvSpPr>
        <p:spPr>
          <a:xfrm>
            <a:off x="192672" y="126342"/>
            <a:ext cx="6623050" cy="72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chemeClr val="bg1">
                    <a:alpha val="100000"/>
                  </a:schemeClr>
                </a:solidFill>
              </a:rPr>
              <a:t>Fine-tuning &amp; Evaluation</a:t>
            </a:r>
            <a:endParaRPr/>
          </a:p>
        </p:txBody>
      </p:sp>
      <p:sp>
        <p:nvSpPr>
          <p:cNvPr id="66" name="文本框 65"/>
          <p:cNvSpPr txBox="1"/>
          <p:nvPr/>
        </p:nvSpPr>
        <p:spPr>
          <a:xfrm>
            <a:off x="627441" y="1509667"/>
            <a:ext cx="11226800" cy="15176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400"/>
              <a:t>    In order to improve model's capability to handle real-world document shadow removal, we fine-tuned the Shadowformer based on our </a:t>
            </a:r>
            <a:r>
              <a:rPr lang="en-US" sz="2400">
                <a:solidFill>
                  <a:srgbClr val="FF0000">
                    <a:alpha val="100000"/>
                  </a:srgbClr>
                </a:solidFill>
              </a:rPr>
              <a:t>Document Shadow Removal Dataset</a:t>
            </a:r>
            <a:r>
              <a:rPr lang="en-US" sz="2400">
                <a:solidFill>
                  <a:schemeClr val="tx1">
                    <a:alpha val="100000"/>
                  </a:schemeClr>
                </a:solidFill>
              </a:rPr>
              <a:t>.</a:t>
            </a:r>
            <a:r>
              <a:rPr lang="en-US" sz="2400">
                <a:solidFill>
                  <a:srgbClr val="FF0000">
                    <a:alpha val="100000"/>
                  </a:srgbClr>
                </a:solidFill>
              </a:rPr>
              <a:t> </a:t>
            </a:r>
            <a:endParaRPr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6791" y="3103863"/>
            <a:ext cx="3395945" cy="3103862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2736" y="3429000"/>
            <a:ext cx="6485687" cy="26840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3"/>
          <p:cNvSpPr/>
          <p:nvPr/>
        </p:nvSpPr>
        <p:spPr>
          <a:xfrm>
            <a:off x="7822406" y="942975"/>
            <a:ext cx="4369595" cy="89085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" name="矩形 4"/>
          <p:cNvSpPr/>
          <p:nvPr/>
        </p:nvSpPr>
        <p:spPr>
          <a:xfrm>
            <a:off x="7822406" y="5684721"/>
            <a:ext cx="4369595" cy="104526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2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0" y="0"/>
            <a:ext cx="7410450" cy="942975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标题 1"/>
          <p:cNvSpPr txBox="1"/>
          <p:nvPr/>
        </p:nvSpPr>
        <p:spPr>
          <a:xfrm>
            <a:off x="310187" y="73265"/>
            <a:ext cx="10114377" cy="79644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>
            <a:lvl1pPr marL="0" marR="0" lvl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1pPr>
            <a:lvl2pPr marL="0" marR="0" lvl="1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2pPr>
            <a:lvl3pPr marL="0" marR="0" lvl="2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3pPr>
            <a:lvl4pPr marL="0" marR="0" lvl="3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4pPr>
            <a:lvl5pPr marL="0" marR="0" lvl="4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5pPr>
            <a:lvl6pPr marL="0" marR="0" lvl="5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6pPr>
            <a:lvl7pPr marL="0" marR="0" lvl="6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7pPr>
            <a:lvl8pPr marL="0" marR="0" lvl="7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8pPr>
            <a:lvl9pPr marL="0" marR="0" lvl="8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9pPr>
          </a:lstStyle>
          <a:p>
            <a:pPr marL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3600" b="1" i="0" u="none" strike="noStrike">
                <a:solidFill>
                  <a:schemeClr val="bg1">
                    <a:alpha val="100000"/>
                  </a:schemeClr>
                </a:solidFill>
                <a:latin typeface="Times New Roman"/>
                <a:ea typeface="Times New Roman"/>
                <a:cs typeface="Lao UI"/>
                <a:sym typeface="Lao UI"/>
              </a:rPr>
              <a:t>Document Shadow Removal Dataset</a:t>
            </a:r>
            <a:endParaRPr/>
          </a:p>
        </p:txBody>
      </p:sp>
      <p:sp>
        <p:nvSpPr>
          <p:cNvPr id="74" name="内容占位符 2"/>
          <p:cNvSpPr txBox="1"/>
          <p:nvPr/>
        </p:nvSpPr>
        <p:spPr>
          <a:xfrm>
            <a:off x="690427" y="1574772"/>
            <a:ext cx="10811147" cy="796417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marL="228600" marR="0" lvl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1pPr>
            <a:lvl2pPr marL="723900" marR="0" lvl="1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2pPr>
            <a:lvl3pPr marL="1234439" marR="0" lvl="2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3pPr>
            <a:lvl4pPr marL="1727200" marR="0" lvl="3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4pPr>
            <a:lvl5pPr marL="2184400" marR="0" lvl="4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5pPr>
            <a:lvl6pPr marL="2641600" marR="0" lvl="5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6pPr>
            <a:lvl7pPr marL="3098800" marR="0" lvl="6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7pPr>
            <a:lvl8pPr marL="3556000" marR="0" lvl="7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8pPr>
            <a:lvl9pPr marL="4013200" marR="0" lvl="8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9pPr>
          </a:lstStyle>
          <a:p>
            <a:pPr lvl="0" algn="l" defTabSz="914400">
              <a:lnSpc>
                <a:spcPct val="90000"/>
              </a:lnSpc>
              <a:buClrTx/>
              <a:buSzPct val="100000"/>
              <a:buFont typeface="Arial" charset="0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4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We used Blender to create a 3D model for quickly generate training and testing data. </a:t>
            </a:r>
            <a:endParaRPr/>
          </a:p>
          <a:p>
            <a:pPr lvl="0" algn="l" defTabSz="914400">
              <a:lnSpc>
                <a:spcPct val="90000"/>
              </a:lnSpc>
              <a:buClrTx/>
              <a:buSzPct val="100000"/>
              <a:buFont typeface="Arial" charset="0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4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We created 150 sets of images as training dataset, and 50 sets as testing dataset.</a:t>
            </a:r>
            <a:endParaRPr/>
          </a:p>
          <a:p>
            <a:pPr lvl="0" algn="l" defTabSz="914400">
              <a:lnSpc>
                <a:spcPct val="90000"/>
              </a:lnSpc>
              <a:buClrTx/>
              <a:buSzPct val="100000"/>
              <a:buFont typeface="Arial" charset="0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4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Each set of images consists of </a:t>
            </a:r>
            <a:r>
              <a:rPr lang="en-US" sz="2400" b="0" i="0" u="none" strike="noStrike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shadowed image, shadow mask and non-shadow image</a:t>
            </a:r>
            <a:r>
              <a:rPr lang="en-US" sz="24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.</a:t>
            </a:r>
            <a:endParaRPr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774" y="3214951"/>
            <a:ext cx="4824363" cy="3259702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610" y="3204267"/>
            <a:ext cx="4664192" cy="2884598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603" y="3402503"/>
            <a:ext cx="4634705" cy="2884598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406" y="3590055"/>
            <a:ext cx="4027552" cy="2884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ageCurlDouble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3"/>
          <p:cNvSpPr/>
          <p:nvPr/>
        </p:nvSpPr>
        <p:spPr>
          <a:xfrm>
            <a:off x="7822406" y="942975"/>
            <a:ext cx="4369595" cy="89085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" name="矩形 4"/>
          <p:cNvSpPr/>
          <p:nvPr/>
        </p:nvSpPr>
        <p:spPr>
          <a:xfrm>
            <a:off x="7822406" y="5812737"/>
            <a:ext cx="4369595" cy="104526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2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0" y="0"/>
            <a:ext cx="7410450" cy="942975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内容占位符 2"/>
          <p:cNvSpPr txBox="1"/>
          <p:nvPr/>
        </p:nvSpPr>
        <p:spPr>
          <a:xfrm>
            <a:off x="956333" y="1534706"/>
            <a:ext cx="10240865" cy="1244153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marL="228600" marR="0" lvl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1pPr>
            <a:lvl2pPr marL="723900" marR="0" lvl="1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2pPr>
            <a:lvl3pPr marL="1234439" marR="0" lvl="2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3pPr>
            <a:lvl4pPr marL="1727200" marR="0" lvl="3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4pPr>
            <a:lvl5pPr marL="2184400" marR="0" lvl="4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5pPr>
            <a:lvl6pPr marL="2641600" marR="0" lvl="5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6pPr>
            <a:lvl7pPr marL="3098800" marR="0" lvl="6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7pPr>
            <a:lvl8pPr marL="3556000" marR="0" lvl="7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8pPr>
            <a:lvl9pPr marL="4013200" marR="0" lvl="8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9pPr>
          </a:lstStyle>
          <a:p>
            <a:pPr mar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8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To enhance dataset diversity, we implemented the following strategies:</a:t>
            </a:r>
            <a:endParaRPr/>
          </a:p>
          <a:p>
            <a:pPr lvl="1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4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Material Variation: Applied different document photo textures to the paper models to simulate </a:t>
            </a:r>
            <a:r>
              <a:rPr lang="en-US" sz="2400" b="0" i="0" u="none" strike="noStrike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different documents</a:t>
            </a:r>
            <a:br>
              <a:rPr/>
            </a:br>
            <a:endParaRPr/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011" y="3077982"/>
            <a:ext cx="4828187" cy="2839299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333" y="3077982"/>
            <a:ext cx="4866657" cy="2839299"/>
          </a:xfrm>
          <a:prstGeom prst="rect">
            <a:avLst/>
          </a:prstGeom>
        </p:spPr>
      </p:pic>
      <p:sp>
        <p:nvSpPr>
          <p:cNvPr id="86" name="标题 1"/>
          <p:cNvSpPr txBox="1"/>
          <p:nvPr/>
        </p:nvSpPr>
        <p:spPr>
          <a:xfrm>
            <a:off x="310187" y="73265"/>
            <a:ext cx="10114377" cy="79644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>
            <a:lvl1pPr marL="0" marR="0" lvl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1pPr>
            <a:lvl2pPr marL="0" marR="0" lvl="1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2pPr>
            <a:lvl3pPr marL="0" marR="0" lvl="2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3pPr>
            <a:lvl4pPr marL="0" marR="0" lvl="3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4pPr>
            <a:lvl5pPr marL="0" marR="0" lvl="4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5pPr>
            <a:lvl6pPr marL="0" marR="0" lvl="5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6pPr>
            <a:lvl7pPr marL="0" marR="0" lvl="6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7pPr>
            <a:lvl8pPr marL="0" marR="0" lvl="7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8pPr>
            <a:lvl9pPr marL="0" marR="0" lvl="8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9pPr>
          </a:lstStyle>
          <a:p>
            <a:pPr marL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3600" b="1" i="0" u="none" strike="noStrike">
                <a:solidFill>
                  <a:schemeClr val="bg1">
                    <a:alpha val="100000"/>
                  </a:schemeClr>
                </a:solidFill>
                <a:latin typeface="Times New Roman"/>
                <a:ea typeface="Times New Roman"/>
                <a:cs typeface="Lao UI"/>
                <a:sym typeface="Lao UI"/>
              </a:rPr>
              <a:t>Document Shadow Removal Dataset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ageCurlDouble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3"/>
          <p:cNvSpPr/>
          <p:nvPr/>
        </p:nvSpPr>
        <p:spPr>
          <a:xfrm>
            <a:off x="7822406" y="942975"/>
            <a:ext cx="4369595" cy="89085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矩形 4"/>
          <p:cNvSpPr/>
          <p:nvPr/>
        </p:nvSpPr>
        <p:spPr>
          <a:xfrm>
            <a:off x="7822406" y="5812737"/>
            <a:ext cx="4369595" cy="104526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0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0" y="0"/>
            <a:ext cx="7410450" cy="94297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内容占位符 2"/>
          <p:cNvSpPr txBox="1"/>
          <p:nvPr/>
        </p:nvSpPr>
        <p:spPr>
          <a:xfrm>
            <a:off x="907079" y="1534706"/>
            <a:ext cx="10377842" cy="1244153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marL="228600" marR="0" lvl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1pPr>
            <a:lvl2pPr marL="723900" marR="0" lvl="1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2pPr>
            <a:lvl3pPr marL="1234439" marR="0" lvl="2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3pPr>
            <a:lvl4pPr marL="1727200" marR="0" lvl="3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4pPr>
            <a:lvl5pPr marL="2184400" marR="0" lvl="4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5pPr>
            <a:lvl6pPr marL="2641600" marR="0" lvl="5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6pPr>
            <a:lvl7pPr marL="3098800" marR="0" lvl="6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7pPr>
            <a:lvl8pPr marL="3556000" marR="0" lvl="7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8pPr>
            <a:lvl9pPr marL="4013200" marR="0" lvl="8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9pPr>
          </a:lstStyle>
          <a:p>
            <a:pPr mar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800" b="0" i="0" u="none" strike="noStrike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To enhance dataset diversity, we implemented the following strategies:</a:t>
            </a:r>
            <a:endParaRPr dirty="0"/>
          </a:p>
          <a:p>
            <a:pPr lvl="1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400" b="0" i="0" u="none" strike="noStrike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Shadow Complexity: Use different shape 3d models with various shapes to generate </a:t>
            </a:r>
            <a:r>
              <a:rPr lang="en-US" sz="2400" b="0" i="0" u="none" strike="noStrike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diverse shadow patterns</a:t>
            </a:r>
            <a:r>
              <a:rPr lang="en-US" sz="2400" b="0" i="0" u="none" strike="noStrike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.</a:t>
            </a:r>
            <a:endParaRPr dirty="0"/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  <a:ext uri="">
                <a14:imgProps xmlns:mc="http://schemas.openxmlformats.org/markup-compatibility/2006" xmlns:p15="http://schemas.microsoft.com/office/powerpoint/2012/main" xmlns:a14="http://schemas.microsoft.com/office/drawing/2010/main" xmlns:p14="http://schemas.microsoft.com/office/powerpoint/2010/main" xmlns=""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369010" y="3077982"/>
            <a:ext cx="4915910" cy="2839299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  <a:ext uri="">
                <a14:imgProps xmlns:mc="http://schemas.openxmlformats.org/markup-compatibility/2006" xmlns:p15="http://schemas.microsoft.com/office/powerpoint/2012/main" xmlns:a14="http://schemas.microsoft.com/office/drawing/2010/main" xmlns:p14="http://schemas.microsoft.com/office/powerpoint/2010/main" xmlns=""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907079" y="3077982"/>
            <a:ext cx="4915911" cy="2839299"/>
          </a:xfrm>
          <a:prstGeom prst="rect">
            <a:avLst/>
          </a:prstGeom>
        </p:spPr>
      </p:pic>
      <p:sp>
        <p:nvSpPr>
          <p:cNvPr id="94" name="标题 1"/>
          <p:cNvSpPr txBox="1"/>
          <p:nvPr/>
        </p:nvSpPr>
        <p:spPr>
          <a:xfrm>
            <a:off x="310187" y="73265"/>
            <a:ext cx="10114377" cy="79644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>
            <a:lvl1pPr marL="0" marR="0" lvl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1pPr>
            <a:lvl2pPr marL="0" marR="0" lvl="1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2pPr>
            <a:lvl3pPr marL="0" marR="0" lvl="2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3pPr>
            <a:lvl4pPr marL="0" marR="0" lvl="3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4pPr>
            <a:lvl5pPr marL="0" marR="0" lvl="4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5pPr>
            <a:lvl6pPr marL="0" marR="0" lvl="5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6pPr>
            <a:lvl7pPr marL="0" marR="0" lvl="6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7pPr>
            <a:lvl8pPr marL="0" marR="0" lvl="7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8pPr>
            <a:lvl9pPr marL="0" marR="0" lvl="8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9pPr>
          </a:lstStyle>
          <a:p>
            <a:pPr marL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3600" b="1" i="0" u="none" strike="noStrike">
                <a:solidFill>
                  <a:schemeClr val="bg1">
                    <a:alpha val="100000"/>
                  </a:schemeClr>
                </a:solidFill>
                <a:latin typeface="Times New Roman"/>
                <a:ea typeface="Times New Roman"/>
                <a:cs typeface="Lao UI"/>
                <a:sym typeface="Lao UI"/>
              </a:rPr>
              <a:t>Document Shadow Removal Dataset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ageCurlDouble"/>
      </p:transition>
    </mc:Choice>
    <mc:Fallback xmlns:a14="http://schemas.microsoft.com/office/drawing/2010/main" xmlns:p14="http://schemas.microsoft.com/office/powerpoint/2010/main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3"/>
          <p:cNvSpPr/>
          <p:nvPr/>
        </p:nvSpPr>
        <p:spPr>
          <a:xfrm>
            <a:off x="7822406" y="942975"/>
            <a:ext cx="4369595" cy="89085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矩形 4"/>
          <p:cNvSpPr/>
          <p:nvPr/>
        </p:nvSpPr>
        <p:spPr>
          <a:xfrm>
            <a:off x="7822406" y="5812737"/>
            <a:ext cx="4369595" cy="104526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8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0" y="0"/>
            <a:ext cx="7410450" cy="942975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内容占位符 2"/>
          <p:cNvSpPr txBox="1"/>
          <p:nvPr/>
        </p:nvSpPr>
        <p:spPr>
          <a:xfrm>
            <a:off x="1166827" y="1388402"/>
            <a:ext cx="10114377" cy="1244153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marL="228600" marR="0" lvl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1pPr>
            <a:lvl2pPr marL="723900" marR="0" lvl="1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2pPr>
            <a:lvl3pPr marL="1234439" marR="0" lvl="2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3pPr>
            <a:lvl4pPr marL="1727200" marR="0" lvl="3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4pPr>
            <a:lvl5pPr marL="2184400" marR="0" lvl="4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5pPr>
            <a:lvl6pPr marL="2641600" marR="0" lvl="5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6pPr>
            <a:lvl7pPr marL="3098800" marR="0" lvl="6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7pPr>
            <a:lvl8pPr marL="3556000" marR="0" lvl="7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8pPr>
            <a:lvl9pPr marL="4013200" marR="0" lvl="8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9pPr>
          </a:lstStyle>
          <a:p>
            <a:pPr mar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800" b="0" i="0" u="none" strike="noStrike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To enhance dataset diversity, we implemented the following strategies:</a:t>
            </a:r>
            <a:endParaRPr dirty="0"/>
          </a:p>
          <a:p>
            <a:pPr lvl="1" algn="l" defTabSz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400" b="0" i="0" u="none" strike="noStrike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Dynamic Lighting: By adjusted the number, position, and energy intensity of light sources to create </a:t>
            </a:r>
            <a:r>
              <a:rPr lang="en-US" sz="2400" b="0" i="0" u="none" strike="noStrike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varying illumination conditions</a:t>
            </a:r>
            <a:r>
              <a:rPr lang="en-US" sz="2400" b="0" i="0" u="none" strike="noStrike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.</a:t>
            </a:r>
            <a:endParaRPr dirty="0"/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  <a:ext uri="">
                <a14:imgProps xmlns:mc="http://schemas.openxmlformats.org/markup-compatibility/2006" xmlns:p15="http://schemas.microsoft.com/office/powerpoint/2012/main" xmlns:a14="http://schemas.microsoft.com/office/drawing/2010/main" xmlns:p14="http://schemas.microsoft.com/office/powerpoint/2010/main" xmlns=""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353667" y="3113086"/>
            <a:ext cx="4506699" cy="2535018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  <a:ext uri="">
                <a14:imgProps xmlns:mc="http://schemas.openxmlformats.org/markup-compatibility/2006" xmlns:p15="http://schemas.microsoft.com/office/powerpoint/2012/main" xmlns:a14="http://schemas.microsoft.com/office/drawing/2010/main" xmlns:p14="http://schemas.microsoft.com/office/powerpoint/2010/main" xmlns=""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478359" y="3113086"/>
            <a:ext cx="4506699" cy="2535018"/>
          </a:xfrm>
          <a:prstGeom prst="rect">
            <a:avLst/>
          </a:prstGeom>
        </p:spPr>
      </p:pic>
      <p:sp>
        <p:nvSpPr>
          <p:cNvPr id="102" name="文本框 101"/>
          <p:cNvSpPr txBox="1"/>
          <p:nvPr/>
        </p:nvSpPr>
        <p:spPr>
          <a:xfrm>
            <a:off x="2276475" y="5708072"/>
            <a:ext cx="5010150" cy="633122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600" b="1" dirty="0"/>
              <a:t>Single Strong Light Source</a:t>
            </a:r>
            <a:endParaRPr sz="2000" dirty="0"/>
          </a:p>
          <a:p>
            <a:r>
              <a:rPr lang="en-US" sz="1200" dirty="0"/>
              <a:t>Creates sharp and well-defined shadow.</a:t>
            </a:r>
            <a:endParaRPr dirty="0"/>
          </a:p>
        </p:txBody>
      </p:sp>
      <p:sp>
        <p:nvSpPr>
          <p:cNvPr id="103" name="文本框 102"/>
          <p:cNvSpPr txBox="1"/>
          <p:nvPr/>
        </p:nvSpPr>
        <p:spPr>
          <a:xfrm>
            <a:off x="6647783" y="5693440"/>
            <a:ext cx="5010150" cy="9652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600" b="1" dirty="0"/>
              <a:t>One Strong + One Very Weak Light Source</a:t>
            </a:r>
            <a:endParaRPr dirty="0"/>
          </a:p>
          <a:p>
            <a:r>
              <a:rPr lang="en-US" sz="1400" dirty="0"/>
              <a:t>The weak light source creates subtle illumination change in shadow regions, which produce uneven shadow coloration. </a:t>
            </a:r>
            <a:endParaRPr dirty="0"/>
          </a:p>
        </p:txBody>
      </p:sp>
      <p:sp>
        <p:nvSpPr>
          <p:cNvPr id="104" name="标题 1"/>
          <p:cNvSpPr txBox="1"/>
          <p:nvPr/>
        </p:nvSpPr>
        <p:spPr>
          <a:xfrm>
            <a:off x="310187" y="73265"/>
            <a:ext cx="10114377" cy="79644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>
            <a:lvl1pPr marL="0" marR="0" lvl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1pPr>
            <a:lvl2pPr marL="0" marR="0" lvl="1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2pPr>
            <a:lvl3pPr marL="0" marR="0" lvl="2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3pPr>
            <a:lvl4pPr marL="0" marR="0" lvl="3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4pPr>
            <a:lvl5pPr marL="0" marR="0" lvl="4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5pPr>
            <a:lvl6pPr marL="0" marR="0" lvl="5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6pPr>
            <a:lvl7pPr marL="0" marR="0" lvl="6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7pPr>
            <a:lvl8pPr marL="0" marR="0" lvl="7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8pPr>
            <a:lvl9pPr marL="0" marR="0" lvl="8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9pPr>
          </a:lstStyle>
          <a:p>
            <a:pPr marL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3600" b="1" i="0" u="none" strike="noStrike">
                <a:solidFill>
                  <a:schemeClr val="bg1">
                    <a:alpha val="100000"/>
                  </a:schemeClr>
                </a:solidFill>
                <a:latin typeface="Times New Roman"/>
                <a:ea typeface="Times New Roman"/>
                <a:cs typeface="Lao UI"/>
                <a:sym typeface="Lao UI"/>
              </a:rPr>
              <a:t>Document Shadow Removal Dataset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ageCurlDouble"/>
      </p:transition>
    </mc:Choice>
    <mc:Fallback xmlns:a14="http://schemas.microsoft.com/office/drawing/2010/main" xmlns:p14="http://schemas.microsoft.com/office/powerpoint/2010/main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矩形 3"/>
          <p:cNvSpPr/>
          <p:nvPr/>
        </p:nvSpPr>
        <p:spPr>
          <a:xfrm>
            <a:off x="7822406" y="942975"/>
            <a:ext cx="4369595" cy="89085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矩形 4"/>
          <p:cNvSpPr/>
          <p:nvPr/>
        </p:nvSpPr>
        <p:spPr>
          <a:xfrm>
            <a:off x="7822406" y="5812737"/>
            <a:ext cx="4369595" cy="104526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8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0" y="0"/>
            <a:ext cx="7410450" cy="942975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内容占位符 2"/>
          <p:cNvSpPr txBox="1"/>
          <p:nvPr/>
        </p:nvSpPr>
        <p:spPr>
          <a:xfrm>
            <a:off x="1038811" y="1388402"/>
            <a:ext cx="10114377" cy="1244153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marL="228600" marR="0" lvl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1pPr>
            <a:lvl2pPr marL="723900" marR="0" lvl="1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2pPr>
            <a:lvl3pPr marL="1234439" marR="0" lvl="2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3pPr>
            <a:lvl4pPr marL="1727200" marR="0" lvl="3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4pPr>
            <a:lvl5pPr marL="2184400" marR="0" lvl="4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5pPr>
            <a:lvl6pPr marL="2641600" marR="0" lvl="5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6pPr>
            <a:lvl7pPr marL="3098800" marR="0" lvl="6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7pPr>
            <a:lvl8pPr marL="3556000" marR="0" lvl="7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8pPr>
            <a:lvl9pPr marL="4013200" marR="0" lvl="8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9pPr>
          </a:lstStyle>
          <a:p>
            <a:pPr mar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800" b="0" i="0" u="none" strike="noStrike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To enhance dataset diversity, we implemented the following strategies:</a:t>
            </a:r>
            <a:endParaRPr dirty="0"/>
          </a:p>
          <a:p>
            <a:pPr lvl="1" algn="l" defTabSz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400" b="0" i="0" u="none" strike="noStrike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Dynamic Lighting: By adjusted the number, position, and energy intensity of light sources to create </a:t>
            </a:r>
            <a:r>
              <a:rPr lang="en-US" sz="2400" b="0" i="0" u="none" strike="noStrike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varying illumination conditions</a:t>
            </a:r>
            <a:r>
              <a:rPr lang="en-US" sz="2400" b="0" i="0" u="none" strike="noStrike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.</a:t>
            </a:r>
            <a:endParaRPr dirty="0"/>
          </a:p>
        </p:txBody>
      </p:sp>
      <p:pic>
        <p:nvPicPr>
          <p:cNvPr id="110" name="图片 109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  <a:ext uri="">
                <a14:imgProps xmlns:mc="http://schemas.openxmlformats.org/markup-compatibility/2006" xmlns:p15="http://schemas.microsoft.com/office/powerpoint/2012/main" xmlns:a14="http://schemas.microsoft.com/office/drawing/2010/main" xmlns:p14="http://schemas.microsoft.com/office/powerpoint/2010/main" xmlns=""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095999" y="3219386"/>
            <a:ext cx="4102881" cy="2311484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  <a:ext uri="">
                <a14:imgProps xmlns:mc="http://schemas.openxmlformats.org/markup-compatibility/2006" xmlns:p15="http://schemas.microsoft.com/office/powerpoint/2012/main" xmlns:a14="http://schemas.microsoft.com/office/drawing/2010/main" xmlns:p14="http://schemas.microsoft.com/office/powerpoint/2010/main" xmlns=""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555423" y="3219386"/>
            <a:ext cx="3879558" cy="2311484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377606" y="5649569"/>
            <a:ext cx="5010150" cy="72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600" b="1" dirty="0"/>
              <a:t>Single Moderately Strong Light Source</a:t>
            </a:r>
            <a:endParaRPr dirty="0"/>
          </a:p>
          <a:p>
            <a:r>
              <a:rPr lang="en-US" sz="1600" b="0" dirty="0"/>
              <a:t>Create soft and blurred shadow edges. </a:t>
            </a:r>
            <a:endParaRPr dirty="0"/>
          </a:p>
        </p:txBody>
      </p:sp>
      <p:sp>
        <p:nvSpPr>
          <p:cNvPr id="113" name="文本框 112"/>
          <p:cNvSpPr txBox="1"/>
          <p:nvPr/>
        </p:nvSpPr>
        <p:spPr>
          <a:xfrm>
            <a:off x="6228749" y="5649569"/>
            <a:ext cx="5577078" cy="9652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600" b="1"/>
              <a:t>One Moderately Strong + One Very Weak Light Source</a:t>
            </a:r>
            <a:endParaRPr/>
          </a:p>
          <a:p>
            <a:r>
              <a:rPr lang="en-US" sz="1400"/>
              <a:t>Combine sample 2 and 3, generate both indistinct edge and uneven shadow coloration. </a:t>
            </a:r>
            <a:endParaRPr/>
          </a:p>
        </p:txBody>
      </p:sp>
      <p:sp>
        <p:nvSpPr>
          <p:cNvPr id="114" name="标题 1"/>
          <p:cNvSpPr txBox="1"/>
          <p:nvPr/>
        </p:nvSpPr>
        <p:spPr>
          <a:xfrm>
            <a:off x="310187" y="73265"/>
            <a:ext cx="10114377" cy="79644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>
            <a:lvl1pPr marL="0" marR="0" lvl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1pPr>
            <a:lvl2pPr marL="0" marR="0" lvl="1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2pPr>
            <a:lvl3pPr marL="0" marR="0" lvl="2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3pPr>
            <a:lvl4pPr marL="0" marR="0" lvl="3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4pPr>
            <a:lvl5pPr marL="0" marR="0" lvl="4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5pPr>
            <a:lvl6pPr marL="0" marR="0" lvl="5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6pPr>
            <a:lvl7pPr marL="0" marR="0" lvl="6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7pPr>
            <a:lvl8pPr marL="0" marR="0" lvl="7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8pPr>
            <a:lvl9pPr marL="0" marR="0" lvl="8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9pPr>
          </a:lstStyle>
          <a:p>
            <a:pPr marL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3600" b="1" i="0" u="none" strike="noStrike">
                <a:solidFill>
                  <a:schemeClr val="bg1">
                    <a:alpha val="100000"/>
                  </a:schemeClr>
                </a:solidFill>
                <a:latin typeface="Times New Roman"/>
                <a:ea typeface="Times New Roman"/>
                <a:cs typeface="Lao UI"/>
                <a:sym typeface="Lao UI"/>
              </a:rPr>
              <a:t>Document Shadow Removal Dataset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ageCurlDouble"/>
      </p:transition>
    </mc:Choice>
    <mc:Fallback xmlns:a14="http://schemas.microsoft.com/office/drawing/2010/main" xmlns:p14="http://schemas.microsoft.com/office/powerpoint/2010/main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12"/>
          <p:cNvSpPr/>
          <p:nvPr/>
        </p:nvSpPr>
        <p:spPr>
          <a:xfrm>
            <a:off x="10996914" y="1810506"/>
            <a:ext cx="1200308" cy="2792177"/>
          </a:xfrm>
          <a:prstGeom prst="rect">
            <a:avLst/>
          </a:prstGeom>
          <a:solidFill>
            <a:srgbClr val="9E2335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2400"/>
            </a:pPr>
            <a:endParaRPr/>
          </a:p>
        </p:txBody>
      </p:sp>
      <p:sp>
        <p:nvSpPr>
          <p:cNvPr id="178" name="Freeform 13"/>
          <p:cNvSpPr/>
          <p:nvPr/>
        </p:nvSpPr>
        <p:spPr>
          <a:xfrm>
            <a:off x="0" y="1810508"/>
            <a:ext cx="1949003" cy="2792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14789" y="1930"/>
                  <a:pt x="10080" y="6039"/>
                  <a:pt x="10080" y="10800"/>
                </a:cubicBezTo>
                <a:cubicBezTo>
                  <a:pt x="10080" y="15555"/>
                  <a:pt x="14789" y="19670"/>
                  <a:pt x="21600" y="21600"/>
                </a:cubicBezTo>
                <a:close/>
              </a:path>
            </a:pathLst>
          </a:custGeom>
          <a:solidFill>
            <a:srgbClr val="9E2335"/>
          </a:solidFill>
          <a:ln>
            <a:solidFill>
              <a:srgbClr val="9E2335"/>
            </a:solidFill>
          </a:ln>
        </p:spPr>
        <p:txBody>
          <a:bodyPr lIns="0" tIns="0" rIns="0" bIns="0"/>
          <a:lstStyle/>
          <a:p>
            <a:pPr>
              <a:defRPr sz="2400"/>
            </a:pPr>
            <a:endParaRPr/>
          </a:p>
        </p:txBody>
      </p:sp>
      <p:sp>
        <p:nvSpPr>
          <p:cNvPr id="179" name="Freeform 19"/>
          <p:cNvSpPr/>
          <p:nvPr/>
        </p:nvSpPr>
        <p:spPr>
          <a:xfrm>
            <a:off x="3385260" y="-59"/>
            <a:ext cx="1372498" cy="6918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45" y="2886"/>
                  <a:pt x="21600" y="6664"/>
                  <a:pt x="21600" y="10799"/>
                </a:cubicBezTo>
                <a:cubicBezTo>
                  <a:pt x="21600" y="14934"/>
                  <a:pt x="13445" y="18712"/>
                  <a:pt x="0" y="21600"/>
                </a:cubicBezTo>
              </a:path>
            </a:pathLst>
          </a:custGeom>
          <a:ln w="3175">
            <a:solidFill>
              <a:srgbClr val="2E2C2C"/>
            </a:solidFill>
            <a:prstDash val="dash"/>
            <a:miter/>
          </a:ln>
        </p:spPr>
        <p:txBody>
          <a:bodyPr lIns="0" tIns="0" rIns="0" bIns="0"/>
          <a:lstStyle/>
          <a:p>
            <a:pPr>
              <a:defRPr sz="2400"/>
            </a:pPr>
            <a:endParaRPr/>
          </a:p>
        </p:txBody>
      </p:sp>
      <p:sp>
        <p:nvSpPr>
          <p:cNvPr id="180" name="椭圆 28"/>
          <p:cNvSpPr/>
          <p:nvPr/>
        </p:nvSpPr>
        <p:spPr>
          <a:xfrm>
            <a:off x="3782660" y="1060278"/>
            <a:ext cx="767869" cy="729543"/>
          </a:xfrm>
          <a:prstGeom prst="ellipse">
            <a:avLst/>
          </a:prstGeom>
          <a:solidFill>
            <a:srgbClr val="9E2335"/>
          </a:solidFill>
          <a:ln>
            <a:solidFill>
              <a:srgbClr val="9E2335"/>
            </a:solidFill>
          </a:ln>
        </p:spPr>
        <p:txBody>
          <a:bodyPr lIns="0" tIns="0" rIns="0" bIns="0"/>
          <a:lstStyle/>
          <a:p>
            <a:pPr defTabSz="815975">
              <a:defRPr sz="2400"/>
            </a:pPr>
            <a:endParaRPr/>
          </a:p>
        </p:txBody>
      </p:sp>
      <p:sp>
        <p:nvSpPr>
          <p:cNvPr id="181" name="椭圆 66"/>
          <p:cNvSpPr/>
          <p:nvPr/>
        </p:nvSpPr>
        <p:spPr>
          <a:xfrm>
            <a:off x="4222553" y="1999366"/>
            <a:ext cx="767869" cy="729543"/>
          </a:xfrm>
          <a:prstGeom prst="ellipse">
            <a:avLst/>
          </a:prstGeom>
          <a:solidFill>
            <a:srgbClr val="9E2335"/>
          </a:solidFill>
          <a:ln>
            <a:solidFill>
              <a:srgbClr val="9E2335"/>
            </a:solidFill>
          </a:ln>
        </p:spPr>
        <p:txBody>
          <a:bodyPr lIns="0" tIns="0" rIns="0" bIns="0"/>
          <a:lstStyle/>
          <a:p>
            <a:pPr defTabSz="815975">
              <a:defRPr sz="2400"/>
            </a:pPr>
            <a:endParaRPr/>
          </a:p>
        </p:txBody>
      </p:sp>
      <p:sp>
        <p:nvSpPr>
          <p:cNvPr id="182" name="椭圆 67"/>
          <p:cNvSpPr/>
          <p:nvPr/>
        </p:nvSpPr>
        <p:spPr>
          <a:xfrm>
            <a:off x="4426234" y="2900869"/>
            <a:ext cx="767869" cy="729543"/>
          </a:xfrm>
          <a:prstGeom prst="ellipse">
            <a:avLst/>
          </a:prstGeom>
          <a:solidFill>
            <a:srgbClr val="9E2335"/>
          </a:solidFill>
          <a:ln>
            <a:solidFill>
              <a:srgbClr val="9E2335"/>
            </a:solidFill>
          </a:ln>
        </p:spPr>
        <p:txBody>
          <a:bodyPr lIns="0" tIns="0" rIns="0" bIns="0"/>
          <a:lstStyle/>
          <a:p>
            <a:pPr defTabSz="815975">
              <a:defRPr sz="2400"/>
            </a:pPr>
            <a:endParaRPr/>
          </a:p>
        </p:txBody>
      </p:sp>
      <p:sp>
        <p:nvSpPr>
          <p:cNvPr id="183" name="椭圆 68"/>
          <p:cNvSpPr/>
          <p:nvPr/>
        </p:nvSpPr>
        <p:spPr>
          <a:xfrm>
            <a:off x="4304369" y="3845550"/>
            <a:ext cx="767869" cy="729543"/>
          </a:xfrm>
          <a:prstGeom prst="ellipse">
            <a:avLst/>
          </a:prstGeom>
          <a:solidFill>
            <a:srgbClr val="9E2335"/>
          </a:solidFill>
          <a:ln>
            <a:solidFill>
              <a:srgbClr val="9E2335"/>
            </a:solidFill>
          </a:ln>
        </p:spPr>
        <p:txBody>
          <a:bodyPr lIns="0" tIns="0" rIns="0" bIns="0"/>
          <a:lstStyle/>
          <a:p>
            <a:pPr defTabSz="815975">
              <a:defRPr sz="2400"/>
            </a:pPr>
            <a:endParaRPr/>
          </a:p>
        </p:txBody>
      </p:sp>
      <p:sp>
        <p:nvSpPr>
          <p:cNvPr id="184" name="椭圆 69"/>
          <p:cNvSpPr/>
          <p:nvPr/>
        </p:nvSpPr>
        <p:spPr>
          <a:xfrm>
            <a:off x="4017297" y="4747810"/>
            <a:ext cx="767869" cy="729543"/>
          </a:xfrm>
          <a:prstGeom prst="ellipse">
            <a:avLst/>
          </a:prstGeom>
          <a:solidFill>
            <a:srgbClr val="9E2335"/>
          </a:solidFill>
          <a:ln>
            <a:solidFill>
              <a:srgbClr val="9E2335"/>
            </a:solidFill>
          </a:ln>
        </p:spPr>
        <p:txBody>
          <a:bodyPr lIns="0" tIns="0" rIns="0" bIns="0"/>
          <a:lstStyle/>
          <a:p>
            <a:pPr defTabSz="815975">
              <a:defRPr sz="2400"/>
            </a:pPr>
            <a:endParaRPr/>
          </a:p>
        </p:txBody>
      </p:sp>
      <p:sp>
        <p:nvSpPr>
          <p:cNvPr id="185" name="圆角矩形 29"/>
          <p:cNvSpPr/>
          <p:nvPr/>
        </p:nvSpPr>
        <p:spPr>
          <a:xfrm>
            <a:off x="4676328" y="1063344"/>
            <a:ext cx="4590596" cy="608494"/>
          </a:xfrm>
          <a:prstGeom prst="roundRect">
            <a:avLst>
              <a:gd name="adj" fmla="val 50000"/>
            </a:avLst>
          </a:prstGeom>
          <a:ln>
            <a:solidFill>
              <a:srgbClr val="98200F"/>
            </a:solidFill>
          </a:ln>
        </p:spPr>
        <p:txBody>
          <a:bodyPr lIns="0" tIns="0" rIns="0" bIns="0"/>
          <a:lstStyle/>
          <a:p>
            <a:pPr defTabSz="815975">
              <a:defRPr sz="2400">
                <a:solidFill>
                  <a:srgbClr val="3B3838"/>
                </a:solidFill>
              </a:defRPr>
            </a:pPr>
            <a:endParaRPr/>
          </a:p>
        </p:txBody>
      </p:sp>
      <p:sp>
        <p:nvSpPr>
          <p:cNvPr id="186" name="圆角矩形 72"/>
          <p:cNvSpPr/>
          <p:nvPr/>
        </p:nvSpPr>
        <p:spPr>
          <a:xfrm>
            <a:off x="5085677" y="1964259"/>
            <a:ext cx="4301493" cy="608494"/>
          </a:xfrm>
          <a:prstGeom prst="roundRect">
            <a:avLst>
              <a:gd name="adj" fmla="val 50000"/>
            </a:avLst>
          </a:prstGeom>
          <a:ln>
            <a:solidFill>
              <a:srgbClr val="98200F"/>
            </a:solidFill>
          </a:ln>
        </p:spPr>
        <p:txBody>
          <a:bodyPr lIns="0" tIns="0" rIns="0" bIns="0"/>
          <a:lstStyle/>
          <a:p>
            <a:pPr defTabSz="815975">
              <a:defRPr sz="2400"/>
            </a:pPr>
            <a:endParaRPr/>
          </a:p>
        </p:txBody>
      </p:sp>
      <p:sp>
        <p:nvSpPr>
          <p:cNvPr id="187" name="圆角矩形 73"/>
          <p:cNvSpPr/>
          <p:nvPr/>
        </p:nvSpPr>
        <p:spPr>
          <a:xfrm>
            <a:off x="5315598" y="2968062"/>
            <a:ext cx="4193490" cy="608494"/>
          </a:xfrm>
          <a:prstGeom prst="roundRect">
            <a:avLst>
              <a:gd name="adj" fmla="val 50000"/>
            </a:avLst>
          </a:prstGeom>
          <a:ln>
            <a:solidFill>
              <a:srgbClr val="98200F"/>
            </a:solidFill>
          </a:ln>
        </p:spPr>
        <p:txBody>
          <a:bodyPr lIns="0" tIns="0" rIns="0" bIns="0"/>
          <a:lstStyle/>
          <a:p>
            <a:pPr defTabSz="815975">
              <a:defRPr sz="2400"/>
            </a:pPr>
            <a:endParaRPr/>
          </a:p>
        </p:txBody>
      </p:sp>
      <p:sp>
        <p:nvSpPr>
          <p:cNvPr id="188" name="圆角矩形 74"/>
          <p:cNvSpPr/>
          <p:nvPr/>
        </p:nvSpPr>
        <p:spPr>
          <a:xfrm>
            <a:off x="5152433" y="3940459"/>
            <a:ext cx="4234733" cy="608494"/>
          </a:xfrm>
          <a:prstGeom prst="roundRect">
            <a:avLst>
              <a:gd name="adj" fmla="val 50000"/>
            </a:avLst>
          </a:prstGeom>
          <a:ln>
            <a:solidFill>
              <a:srgbClr val="98200F"/>
            </a:solidFill>
          </a:ln>
        </p:spPr>
        <p:txBody>
          <a:bodyPr lIns="0" tIns="0" rIns="0" bIns="0"/>
          <a:lstStyle/>
          <a:p>
            <a:pPr defTabSz="815975">
              <a:defRPr sz="2400"/>
            </a:pPr>
            <a:endParaRPr/>
          </a:p>
        </p:txBody>
      </p:sp>
      <p:sp>
        <p:nvSpPr>
          <p:cNvPr id="189" name="圆角矩形 75"/>
          <p:cNvSpPr/>
          <p:nvPr/>
        </p:nvSpPr>
        <p:spPr>
          <a:xfrm>
            <a:off x="4879569" y="4864377"/>
            <a:ext cx="4369803" cy="608494"/>
          </a:xfrm>
          <a:prstGeom prst="roundRect">
            <a:avLst>
              <a:gd name="adj" fmla="val 50000"/>
            </a:avLst>
          </a:prstGeom>
          <a:ln>
            <a:solidFill>
              <a:srgbClr val="98200F"/>
            </a:solidFill>
          </a:ln>
        </p:spPr>
        <p:txBody>
          <a:bodyPr lIns="0" tIns="0" rIns="0" bIns="0"/>
          <a:lstStyle/>
          <a:p>
            <a:pPr defTabSz="815975">
              <a:defRPr sz="2400"/>
            </a:pPr>
            <a:endParaRPr/>
          </a:p>
        </p:txBody>
      </p:sp>
      <p:sp>
        <p:nvSpPr>
          <p:cNvPr id="190" name="TextBox 1"/>
          <p:cNvSpPr txBox="1"/>
          <p:nvPr/>
        </p:nvSpPr>
        <p:spPr>
          <a:xfrm>
            <a:off x="4879569" y="1094441"/>
            <a:ext cx="1708150" cy="57785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54408" tIns="54408" rIns="54408" bIns="54408">
            <a:spAutoFit/>
          </a:bodyPr>
          <a:lstStyle>
            <a:lvl1pPr>
              <a:defRPr sz="2400">
                <a:solidFill>
                  <a:srgbClr val="3B3838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b="1">
                <a:latin typeface="Times New Roman"/>
                <a:ea typeface="Times New Roman"/>
              </a:rPr>
              <a:t>Background</a:t>
            </a:r>
            <a:endParaRPr/>
          </a:p>
        </p:txBody>
      </p:sp>
      <p:sp>
        <p:nvSpPr>
          <p:cNvPr id="191" name="TextBox 24"/>
          <p:cNvSpPr txBox="1"/>
          <p:nvPr/>
        </p:nvSpPr>
        <p:spPr>
          <a:xfrm>
            <a:off x="5295660" y="1999366"/>
            <a:ext cx="2781300" cy="57785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54408" tIns="54408" rIns="54408" bIns="54408">
            <a:spAutoFit/>
          </a:bodyPr>
          <a:lstStyle>
            <a:lvl1pPr>
              <a:defRPr sz="2400">
                <a:solidFill>
                  <a:srgbClr val="3B3838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b="1">
                <a:latin typeface="Times New Roman"/>
                <a:ea typeface="Times New Roman"/>
              </a:rPr>
              <a:t>Traditional Methods</a:t>
            </a:r>
            <a:endParaRPr/>
          </a:p>
        </p:txBody>
      </p:sp>
      <p:sp>
        <p:nvSpPr>
          <p:cNvPr id="192" name="TextBox 25"/>
          <p:cNvSpPr txBox="1"/>
          <p:nvPr/>
        </p:nvSpPr>
        <p:spPr>
          <a:xfrm>
            <a:off x="5469697" y="2969913"/>
            <a:ext cx="3251200" cy="57785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54408" tIns="54408" rIns="54408" bIns="54408">
            <a:spAutoFit/>
          </a:bodyPr>
          <a:lstStyle>
            <a:lvl1pPr>
              <a:defRPr sz="2400">
                <a:solidFill>
                  <a:srgbClr val="3B3838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b="1">
                <a:latin typeface="Times New Roman"/>
                <a:ea typeface="Times New Roman"/>
                <a:cs typeface="微软雅黑"/>
                <a:sym typeface="微软雅黑"/>
              </a:rPr>
              <a:t>Deep Learning Methods</a:t>
            </a:r>
            <a:endParaRPr/>
          </a:p>
        </p:txBody>
      </p:sp>
      <p:sp>
        <p:nvSpPr>
          <p:cNvPr id="193" name="TextBox 26"/>
          <p:cNvSpPr txBox="1"/>
          <p:nvPr/>
        </p:nvSpPr>
        <p:spPr>
          <a:xfrm>
            <a:off x="5315598" y="3955781"/>
            <a:ext cx="1771650" cy="57785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54408" tIns="54408" rIns="54408" bIns="54408">
            <a:spAutoFit/>
          </a:bodyPr>
          <a:lstStyle>
            <a:lvl1pPr>
              <a:defRPr sz="2400">
                <a:solidFill>
                  <a:srgbClr val="3B3838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b="1">
                <a:latin typeface="Times New Roman"/>
                <a:ea typeface="Times New Roman"/>
                <a:cs typeface="微软雅黑"/>
                <a:sym typeface="微软雅黑"/>
              </a:rPr>
              <a:t>DSR Dataset</a:t>
            </a:r>
            <a:endParaRPr/>
          </a:p>
        </p:txBody>
      </p:sp>
      <p:sp>
        <p:nvSpPr>
          <p:cNvPr id="194" name="TextBox 30"/>
          <p:cNvSpPr txBox="1"/>
          <p:nvPr/>
        </p:nvSpPr>
        <p:spPr>
          <a:xfrm>
            <a:off x="5194103" y="4912856"/>
            <a:ext cx="3460750" cy="57785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54408" tIns="54408" rIns="54408" bIns="54408">
            <a:spAutoFit/>
          </a:bodyPr>
          <a:lstStyle>
            <a:lvl1pPr>
              <a:defRPr sz="2400">
                <a:solidFill>
                  <a:srgbClr val="3B3838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b="1">
                <a:latin typeface="Times New Roman"/>
                <a:ea typeface="Times New Roman"/>
                <a:cs typeface="微软雅黑"/>
                <a:sym typeface="微软雅黑"/>
              </a:rPr>
              <a:t>Fine-tuning &amp; Evaluation</a:t>
            </a:r>
            <a:endParaRPr/>
          </a:p>
        </p:txBody>
      </p:sp>
      <p:sp>
        <p:nvSpPr>
          <p:cNvPr id="195" name="TextBox 3"/>
          <p:cNvSpPr txBox="1"/>
          <p:nvPr/>
        </p:nvSpPr>
        <p:spPr>
          <a:xfrm>
            <a:off x="4003785" y="1017372"/>
            <a:ext cx="375791" cy="654919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54408" tIns="54408" rIns="54408" bIns="54408">
            <a:spAutoFit/>
          </a:bodyPr>
          <a:lstStyle>
            <a:lvl1pPr>
              <a:defRPr sz="3600" b="1">
                <a:solidFill>
                  <a:srgbClr val="F8F8F8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1</a:t>
            </a:r>
          </a:p>
        </p:txBody>
      </p:sp>
      <p:sp>
        <p:nvSpPr>
          <p:cNvPr id="196" name="TextBox 32"/>
          <p:cNvSpPr txBox="1"/>
          <p:nvPr/>
        </p:nvSpPr>
        <p:spPr>
          <a:xfrm>
            <a:off x="4424767" y="1964282"/>
            <a:ext cx="375792" cy="654919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54408" tIns="54408" rIns="54408" bIns="54408">
            <a:spAutoFit/>
          </a:bodyPr>
          <a:lstStyle>
            <a:lvl1pPr>
              <a:defRPr sz="3600" b="1">
                <a:solidFill>
                  <a:srgbClr val="F8F8F8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2</a:t>
            </a:r>
          </a:p>
        </p:txBody>
      </p:sp>
      <p:sp>
        <p:nvSpPr>
          <p:cNvPr id="197" name="TextBox 33"/>
          <p:cNvSpPr txBox="1"/>
          <p:nvPr/>
        </p:nvSpPr>
        <p:spPr>
          <a:xfrm>
            <a:off x="4639541" y="2868140"/>
            <a:ext cx="375792" cy="654919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54408" tIns="54408" rIns="54408" bIns="54408">
            <a:spAutoFit/>
          </a:bodyPr>
          <a:lstStyle>
            <a:lvl1pPr>
              <a:defRPr sz="3600" b="1">
                <a:solidFill>
                  <a:srgbClr val="F8F8F8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3</a:t>
            </a:r>
          </a:p>
        </p:txBody>
      </p:sp>
      <p:sp>
        <p:nvSpPr>
          <p:cNvPr id="198" name="TextBox 34"/>
          <p:cNvSpPr txBox="1"/>
          <p:nvPr/>
        </p:nvSpPr>
        <p:spPr>
          <a:xfrm>
            <a:off x="4487029" y="3802764"/>
            <a:ext cx="375792" cy="654919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54408" tIns="54408" rIns="54408" bIns="54408">
            <a:spAutoFit/>
          </a:bodyPr>
          <a:lstStyle>
            <a:lvl1pPr>
              <a:defRPr sz="3600" b="1">
                <a:solidFill>
                  <a:srgbClr val="F8F8F8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4</a:t>
            </a:r>
          </a:p>
        </p:txBody>
      </p:sp>
      <p:sp>
        <p:nvSpPr>
          <p:cNvPr id="199" name="TextBox 35"/>
          <p:cNvSpPr txBox="1"/>
          <p:nvPr/>
        </p:nvSpPr>
        <p:spPr>
          <a:xfrm>
            <a:off x="4230275" y="4722307"/>
            <a:ext cx="375792" cy="81915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54408" tIns="54408" rIns="54408" bIns="54408">
            <a:spAutoFit/>
          </a:bodyPr>
          <a:lstStyle>
            <a:lvl1pPr>
              <a:defRPr sz="3600" b="1">
                <a:solidFill>
                  <a:srgbClr val="F8F8F8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5</a:t>
            </a:r>
          </a:p>
        </p:txBody>
      </p:sp>
      <p:pic>
        <p:nvPicPr>
          <p:cNvPr id="200" name="图片 5" descr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964" y="2152014"/>
            <a:ext cx="2419351" cy="2125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矩形 3"/>
          <p:cNvSpPr/>
          <p:nvPr/>
        </p:nvSpPr>
        <p:spPr>
          <a:xfrm>
            <a:off x="7822406" y="942975"/>
            <a:ext cx="4369595" cy="89085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矩形 4"/>
          <p:cNvSpPr/>
          <p:nvPr/>
        </p:nvSpPr>
        <p:spPr>
          <a:xfrm>
            <a:off x="7822406" y="5812737"/>
            <a:ext cx="4369595" cy="104526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8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0" y="0"/>
            <a:ext cx="7410450" cy="942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  <a:ext uri="">
                <a14:imgProps xmlns:mc="http://schemas.openxmlformats.org/markup-compatibility/2006" xmlns:p15="http://schemas.microsoft.com/office/powerpoint/2012/main" xmlns:a14="http://schemas.microsoft.com/office/drawing/2010/main" xmlns:p14="http://schemas.microsoft.com/office/powerpoint/2010/main" xmlns=""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485076" y="3359897"/>
            <a:ext cx="5047643" cy="2839299"/>
          </a:xfrm>
          <a:prstGeom prst="rect">
            <a:avLst/>
          </a:prstGeom>
        </p:spPr>
      </p:pic>
      <p:sp>
        <p:nvSpPr>
          <p:cNvPr id="120" name="文本框 119"/>
          <p:cNvSpPr txBox="1"/>
          <p:nvPr/>
        </p:nvSpPr>
        <p:spPr>
          <a:xfrm>
            <a:off x="7068695" y="3555269"/>
            <a:ext cx="3517900" cy="21145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800" b="1"/>
              <a:t>One Strong + One Moderately Strong Light Source</a:t>
            </a:r>
            <a:endParaRPr/>
          </a:p>
          <a:p>
            <a:endParaRPr lang="en-US" sz="1800" b="1"/>
          </a:p>
          <a:p>
            <a:r>
              <a:rPr lang="en-US" sz="1600" b="0"/>
              <a:t>Create multiple overlapping shadows, with mix edge sharpness and uneven shadow coloration. </a:t>
            </a:r>
            <a:endParaRPr/>
          </a:p>
        </p:txBody>
      </p:sp>
      <p:sp>
        <p:nvSpPr>
          <p:cNvPr id="121" name="标题 1"/>
          <p:cNvSpPr txBox="1"/>
          <p:nvPr/>
        </p:nvSpPr>
        <p:spPr>
          <a:xfrm>
            <a:off x="310187" y="73265"/>
            <a:ext cx="10114377" cy="79644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>
            <a:lvl1pPr marL="0" marR="0" lvl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1pPr>
            <a:lvl2pPr marL="0" marR="0" lvl="1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2pPr>
            <a:lvl3pPr marL="0" marR="0" lvl="2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3pPr>
            <a:lvl4pPr marL="0" marR="0" lvl="3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4pPr>
            <a:lvl5pPr marL="0" marR="0" lvl="4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5pPr>
            <a:lvl6pPr marL="0" marR="0" lvl="5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6pPr>
            <a:lvl7pPr marL="0" marR="0" lvl="6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7pPr>
            <a:lvl8pPr marL="0" marR="0" lvl="7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8pPr>
            <a:lvl9pPr marL="0" marR="0" lvl="8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9pPr>
          </a:lstStyle>
          <a:p>
            <a:pPr marL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3600" b="1" i="0" u="none" strike="noStrike">
                <a:solidFill>
                  <a:schemeClr val="bg1">
                    <a:alpha val="100000"/>
                  </a:schemeClr>
                </a:solidFill>
                <a:latin typeface="Times New Roman"/>
                <a:ea typeface="Times New Roman"/>
                <a:cs typeface="Lao UI"/>
                <a:sym typeface="Lao UI"/>
              </a:rPr>
              <a:t>Document Shadow Removal Dataset</a:t>
            </a:r>
            <a:endParaRPr/>
          </a:p>
        </p:txBody>
      </p:sp>
      <p:sp>
        <p:nvSpPr>
          <p:cNvPr id="122" name="内容占位符 2"/>
          <p:cNvSpPr txBox="1"/>
          <p:nvPr/>
        </p:nvSpPr>
        <p:spPr>
          <a:xfrm>
            <a:off x="1038811" y="1492727"/>
            <a:ext cx="10114377" cy="1244153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marL="228600" marR="0" lvl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1pPr>
            <a:lvl2pPr marL="723900" marR="0" lvl="1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2pPr>
            <a:lvl3pPr marL="1234439" marR="0" lvl="2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3pPr>
            <a:lvl4pPr marL="1727200" marR="0" lvl="3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4pPr>
            <a:lvl5pPr marL="2184400" marR="0" lvl="4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5pPr>
            <a:lvl6pPr marL="2641600" marR="0" lvl="5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6pPr>
            <a:lvl7pPr marL="3098800" marR="0" lvl="6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7pPr>
            <a:lvl8pPr marL="3556000" marR="0" lvl="7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8pPr>
            <a:lvl9pPr marL="4013200" marR="0" lvl="8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9pPr>
          </a:lstStyle>
          <a:p>
            <a:pPr mar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800" b="0" i="0" u="none" strike="noStrike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To enhance dataset diversity, we implemented the following strategies:</a:t>
            </a:r>
            <a:endParaRPr dirty="0"/>
          </a:p>
          <a:p>
            <a:pPr lvl="1" algn="l" defTabSz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400" b="0" i="0" u="none" strike="noStrike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Dynamic Lighting: By adjusted the number, position, and energy intensity of light sources to create </a:t>
            </a:r>
            <a:r>
              <a:rPr lang="en-US" sz="2400" b="0" i="0" u="none" strike="noStrike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varying illumination conditions</a:t>
            </a:r>
            <a:r>
              <a:rPr lang="en-US" sz="2400" b="0" i="0" u="none" strike="noStrike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ageCurlDouble"/>
      </p:transition>
    </mc:Choice>
    <mc:Fallback xmlns:a14="http://schemas.microsoft.com/office/drawing/2010/main" xmlns:p14="http://schemas.microsoft.com/office/powerpoint/2010/main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文本框 123"/>
          <p:cNvSpPr txBox="1"/>
          <p:nvPr/>
        </p:nvSpPr>
        <p:spPr>
          <a:xfrm>
            <a:off x="192672" y="126342"/>
            <a:ext cx="6623050" cy="72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chemeClr val="bg1">
                    <a:alpha val="100000"/>
                  </a:schemeClr>
                </a:solidFill>
              </a:rPr>
              <a:t>Fine-tuning &amp; Evaluation</a:t>
            </a:r>
            <a:endParaRPr/>
          </a:p>
        </p:txBody>
      </p:sp>
      <p:graphicFrame>
        <p:nvGraphicFramePr>
          <p:cNvPr id="125" name="表格 124"/>
          <p:cNvGraphicFramePr/>
          <p:nvPr/>
        </p:nvGraphicFramePr>
        <p:xfrm>
          <a:off x="1847850" y="3577922"/>
          <a:ext cx="8493977" cy="2609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7460">
                  <a:extLst>
                    <a:ext uri="{9D8B030D-6E8A-4147-A177-3AD203B41FA5}">
                      <a16:colId xmlns:a16="http://schemas.microsoft.com/office/drawing/2014/main" val="1"/>
                    </a:ext>
                  </a:extLst>
                </a:gridCol>
                <a:gridCol w="2580105">
                  <a:extLst>
                    <a:ext uri="{9D8B030D-6E8A-4147-A177-3AD203B41FA5}">
                      <a16:colId xmlns:a16="http://schemas.microsoft.com/office/drawing/2014/main" val="2"/>
                    </a:ext>
                  </a:extLst>
                </a:gridCol>
                <a:gridCol w="2376412">
                  <a:extLst>
                    <a:ext uri="{9D8B030D-6E8A-4147-A177-3AD203B41FA5}">
                      <a16:colId xmlns:a16="http://schemas.microsoft.com/office/drawing/2014/main" val="3"/>
                    </a:ext>
                  </a:extLst>
                </a:gridCol>
              </a:tblGrid>
              <a:tr h="869950"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 sz="2000"/>
                        <a:t>Evaluation Metrics / Models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 sz="2000"/>
                        <a:t>Before Fine-tuning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 sz="2000"/>
                        <a:t>After Fine-tuning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"/>
                  </a:ext>
                </a:extLst>
              </a:tr>
              <a:tr h="869950"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 sz="2000"/>
                        <a:t>PSNR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 sz="2000"/>
                        <a:t>19.4968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 sz="2000"/>
                        <a:t>26.0571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"/>
                  </a:ext>
                </a:extLst>
              </a:tr>
              <a:tr h="869950"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 sz="2000"/>
                        <a:t>SSIM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 sz="2000"/>
                        <a:t>0.7921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 sz="2000"/>
                        <a:t>0.9364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"/>
                  </a:ext>
                </a:extLst>
              </a:tr>
            </a:tbl>
          </a:graphicData>
        </a:graphic>
      </p:graphicFrame>
      <p:sp>
        <p:nvSpPr>
          <p:cNvPr id="126" name="文本框 125"/>
          <p:cNvSpPr txBox="1"/>
          <p:nvPr/>
        </p:nvSpPr>
        <p:spPr>
          <a:xfrm>
            <a:off x="601934" y="1762428"/>
            <a:ext cx="10991850" cy="15176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400"/>
              <a:t>    Similarly, we completed the evaluation experiments to evaluate the capabilities of document shadow removal of </a:t>
            </a:r>
            <a:r>
              <a:rPr lang="en-US" sz="2400">
                <a:solidFill>
                  <a:srgbClr val="FF0000">
                    <a:alpha val="100000"/>
                  </a:srgbClr>
                </a:solidFill>
              </a:rPr>
              <a:t>Shadowformer</a:t>
            </a:r>
            <a:r>
              <a:rPr lang="en-US" sz="2400"/>
              <a:t> before and after fine-tuning.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文本框 127"/>
          <p:cNvSpPr txBox="1"/>
          <p:nvPr/>
        </p:nvSpPr>
        <p:spPr>
          <a:xfrm>
            <a:off x="192672" y="126342"/>
            <a:ext cx="9283700" cy="72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chemeClr val="bg1">
                    <a:alpha val="100000"/>
                  </a:schemeClr>
                </a:solidFill>
              </a:rPr>
              <a:t>Fine-tuning &amp; Evaluation</a:t>
            </a:r>
            <a:r>
              <a:rPr lang="en-US" sz="3200">
                <a:solidFill>
                  <a:schemeClr val="bg1">
                    <a:alpha val="100000"/>
                  </a:schemeClr>
                </a:solidFill>
              </a:rPr>
              <a:t> </a:t>
            </a:r>
            <a:endParaRPr/>
          </a:p>
        </p:txBody>
      </p:sp>
      <p:sp>
        <p:nvSpPr>
          <p:cNvPr id="129" name="文本框 128"/>
          <p:cNvSpPr txBox="1"/>
          <p:nvPr/>
        </p:nvSpPr>
        <p:spPr>
          <a:xfrm>
            <a:off x="4393542" y="952171"/>
            <a:ext cx="10160000" cy="1104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/>
              <a:t>Evaluation Result </a:t>
            </a:r>
            <a:endParaRPr/>
          </a:p>
          <a:p>
            <a:pPr indent="0">
              <a:lnSpc>
                <a:spcPct val="150000"/>
              </a:lnSpc>
              <a:buNone/>
            </a:pPr>
            <a:endParaRPr lang="en-US" sz="2000"/>
          </a:p>
        </p:txBody>
      </p:sp>
      <p:graphicFrame>
        <p:nvGraphicFramePr>
          <p:cNvPr id="130" name="表格 129"/>
          <p:cNvGraphicFramePr/>
          <p:nvPr/>
        </p:nvGraphicFramePr>
        <p:xfrm>
          <a:off x="1914951" y="952171"/>
          <a:ext cx="8128000" cy="5980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"/>
                    </a:ext>
                  </a:extLst>
                </a:gridCol>
              </a:tblGrid>
              <a:tr h="1333500"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rgbClr val="E8E8E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rgbClr val="E8E8E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rgbClr val="E8E8E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rgbClr val="E8E8E9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"/>
                  </a:ext>
                </a:extLst>
              </a:tr>
              <a:tr h="1422400"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"/>
                  </a:ext>
                </a:extLst>
              </a:tr>
              <a:tr h="138430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"/>
                  </a:ext>
                </a:extLst>
              </a:tr>
              <a:tr h="1200150"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/>
                        <a:t>Input</a:t>
                      </a:r>
                      <a:endParaRPr/>
                    </a:p>
                  </a:txBody>
                  <a:tcPr>
                    <a:solidFill>
                      <a:schemeClr val="tx2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/>
                        <a:t>GroundTruth</a:t>
                      </a:r>
                      <a:endParaRPr/>
                    </a:p>
                  </a:txBody>
                  <a:tcPr>
                    <a:solidFill>
                      <a:schemeClr val="tx2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/>
                        <a:t>Before Fine-Tuning</a:t>
                      </a:r>
                      <a:endParaRPr/>
                    </a:p>
                  </a:txBody>
                  <a:tcPr>
                    <a:solidFill>
                      <a:schemeClr val="tx2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/>
                        <a:t>After Fine-Tuning</a:t>
                      </a:r>
                      <a:endParaRPr/>
                    </a:p>
                  </a:txBody>
                  <a:tcPr>
                    <a:solidFill>
                      <a:schemeClr val="tx2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"/>
                  </a:ext>
                </a:extLst>
              </a:tr>
            </a:tbl>
          </a:graphicData>
        </a:graphic>
      </p:graphicFrame>
      <p:pic>
        <p:nvPicPr>
          <p:cNvPr id="131" name="图片 13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951" y="5096567"/>
            <a:ext cx="2027116" cy="1177100"/>
          </a:xfrm>
          <a:prstGeom prst="rect">
            <a:avLst/>
          </a:prstGeom>
        </p:spPr>
      </p:pic>
      <p:pic>
        <p:nvPicPr>
          <p:cNvPr id="132" name="图片 13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951" y="3697490"/>
            <a:ext cx="2027116" cy="1364273"/>
          </a:xfrm>
          <a:prstGeom prst="rect">
            <a:avLst/>
          </a:prstGeom>
        </p:spPr>
      </p:pic>
      <p:pic>
        <p:nvPicPr>
          <p:cNvPr id="133" name="图片 13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951" y="2289306"/>
            <a:ext cx="2027115" cy="1380302"/>
          </a:xfrm>
          <a:prstGeom prst="rect">
            <a:avLst/>
          </a:prstGeom>
        </p:spPr>
      </p:pic>
      <p:pic>
        <p:nvPicPr>
          <p:cNvPr id="134" name="图片 13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951" y="976081"/>
            <a:ext cx="2027115" cy="1291692"/>
          </a:xfrm>
          <a:prstGeom prst="rect">
            <a:avLst/>
          </a:prstGeom>
        </p:spPr>
      </p:pic>
      <p:pic>
        <p:nvPicPr>
          <p:cNvPr id="135" name="图片 13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6568" y="5096567"/>
            <a:ext cx="1988359" cy="1177100"/>
          </a:xfrm>
          <a:prstGeom prst="rect">
            <a:avLst/>
          </a:prstGeom>
        </p:spPr>
      </p:pic>
      <p:pic>
        <p:nvPicPr>
          <p:cNvPr id="136" name="图片 13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6568" y="3691978"/>
            <a:ext cx="1988359" cy="1369785"/>
          </a:xfrm>
          <a:prstGeom prst="rect">
            <a:avLst/>
          </a:prstGeom>
        </p:spPr>
      </p:pic>
      <p:pic>
        <p:nvPicPr>
          <p:cNvPr id="137" name="图片 13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6568" y="2289306"/>
            <a:ext cx="2000275" cy="1379729"/>
          </a:xfrm>
          <a:prstGeom prst="rect">
            <a:avLst/>
          </a:prstGeom>
        </p:spPr>
      </p:pic>
      <p:pic>
        <p:nvPicPr>
          <p:cNvPr id="138" name="图片 13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6568" y="976081"/>
            <a:ext cx="2000275" cy="1291692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1345" y="5090217"/>
            <a:ext cx="2012156" cy="1183450"/>
          </a:xfrm>
          <a:prstGeom prst="rect">
            <a:avLst/>
          </a:prstGeom>
        </p:spPr>
      </p:pic>
      <p:pic>
        <p:nvPicPr>
          <p:cNvPr id="140" name="图片 13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1345" y="3697490"/>
            <a:ext cx="2012156" cy="1364273"/>
          </a:xfrm>
          <a:prstGeom prst="rect">
            <a:avLst/>
          </a:prstGeom>
        </p:spPr>
      </p:pic>
      <p:pic>
        <p:nvPicPr>
          <p:cNvPr id="141" name="图片 140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1345" y="2289306"/>
            <a:ext cx="2012156" cy="1375738"/>
          </a:xfrm>
          <a:prstGeom prst="rect">
            <a:avLst/>
          </a:prstGeom>
        </p:spPr>
      </p:pic>
      <p:pic>
        <p:nvPicPr>
          <p:cNvPr id="142" name="图片 141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1345" y="976081"/>
            <a:ext cx="2012156" cy="1291692"/>
          </a:xfrm>
          <a:prstGeom prst="rect">
            <a:avLst/>
          </a:prstGeom>
        </p:spPr>
      </p:pic>
      <p:pic>
        <p:nvPicPr>
          <p:cNvPr id="143" name="图片 142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58003" y="976081"/>
            <a:ext cx="2010348" cy="1291692"/>
          </a:xfrm>
          <a:prstGeom prst="rect">
            <a:avLst/>
          </a:prstGeom>
        </p:spPr>
      </p:pic>
      <p:pic>
        <p:nvPicPr>
          <p:cNvPr id="144" name="图片 143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69919" y="2289306"/>
            <a:ext cx="1998431" cy="1380302"/>
          </a:xfrm>
          <a:prstGeom prst="rect">
            <a:avLst/>
          </a:prstGeom>
        </p:spPr>
      </p:pic>
      <p:pic>
        <p:nvPicPr>
          <p:cNvPr id="145" name="图片 144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69919" y="3697490"/>
            <a:ext cx="1998431" cy="1364273"/>
          </a:xfrm>
          <a:prstGeom prst="rect">
            <a:avLst/>
          </a:prstGeom>
        </p:spPr>
      </p:pic>
      <p:pic>
        <p:nvPicPr>
          <p:cNvPr id="146" name="图片 145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69919" y="5089645"/>
            <a:ext cx="1998431" cy="118402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文本框 147"/>
          <p:cNvSpPr txBox="1"/>
          <p:nvPr/>
        </p:nvSpPr>
        <p:spPr>
          <a:xfrm>
            <a:off x="192672" y="126342"/>
            <a:ext cx="6623050" cy="72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chemeClr val="bg1">
                    <a:alpha val="100000"/>
                  </a:schemeClr>
                </a:solidFill>
              </a:rPr>
              <a:t>Limitations</a:t>
            </a:r>
            <a:endParaRPr/>
          </a:p>
        </p:txBody>
      </p:sp>
      <p:sp>
        <p:nvSpPr>
          <p:cNvPr id="149" name="文本框 148"/>
          <p:cNvSpPr txBox="1"/>
          <p:nvPr/>
        </p:nvSpPr>
        <p:spPr>
          <a:xfrm>
            <a:off x="600075" y="1525434"/>
            <a:ext cx="10991850" cy="15176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400"/>
              <a:t>    The model's capability of document shadow removal is much better after fine-tuning.</a:t>
            </a:r>
            <a:endParaRPr/>
          </a:p>
          <a:p>
            <a:r>
              <a:rPr lang="en-US" sz="2400"/>
              <a:t>    However, it's performance is not enough for practical application.</a:t>
            </a:r>
            <a:endParaRPr/>
          </a:p>
        </p:txBody>
      </p:sp>
      <p:pic>
        <p:nvPicPr>
          <p:cNvPr id="150" name="图片 1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67347" y="3496581"/>
            <a:ext cx="1586539" cy="2042215"/>
          </a:xfrm>
          <a:prstGeom prst="rect">
            <a:avLst/>
          </a:prstGeom>
        </p:spPr>
      </p:pic>
      <p:sp>
        <p:nvSpPr>
          <p:cNvPr id="151" name="矩形 150"/>
          <p:cNvSpPr/>
          <p:nvPr/>
        </p:nvSpPr>
        <p:spPr>
          <a:xfrm>
            <a:off x="3608886" y="3640724"/>
            <a:ext cx="651731" cy="723900"/>
          </a:xfrm>
          <a:prstGeom prst="rect">
            <a:avLst/>
          </a:prstGeom>
          <a:noFill/>
          <a:ln w="28575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152" name="图片 15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8345" y="3191205"/>
            <a:ext cx="2691247" cy="2793281"/>
          </a:xfrm>
          <a:prstGeom prst="rect">
            <a:avLst/>
          </a:prstGeom>
        </p:spPr>
      </p:pic>
      <p:cxnSp>
        <p:nvCxnSpPr>
          <p:cNvPr id="153" name="直接箭头连接符 152"/>
          <p:cNvCxnSpPr>
            <a:stCxn id="151" idx="3"/>
          </p:cNvCxnSpPr>
          <p:nvPr/>
        </p:nvCxnSpPr>
        <p:spPr>
          <a:xfrm>
            <a:off x="4260617" y="4002674"/>
            <a:ext cx="1414572" cy="540735"/>
          </a:xfrm>
          <a:prstGeom prst="straightConnector1">
            <a:avLst/>
          </a:prstGeom>
          <a:ln w="44450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accent2"/>
          </a:fontRef>
        </p:style>
      </p:cxnSp>
      <p:sp>
        <p:nvSpPr>
          <p:cNvPr id="154" name="文本框 153"/>
          <p:cNvSpPr txBox="1"/>
          <p:nvPr/>
        </p:nvSpPr>
        <p:spPr>
          <a:xfrm>
            <a:off x="8282923" y="3640724"/>
            <a:ext cx="3041650" cy="199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400"/>
              <a:t>It requires better</a:t>
            </a:r>
            <a:endParaRPr/>
          </a:p>
          <a:p>
            <a:pPr marL="342900" indent="-342900">
              <a:buFont typeface="Arial" charset="0"/>
              <a:buChar char="•"/>
            </a:pPr>
            <a:r>
              <a:rPr lang="en-US" sz="2400"/>
              <a:t>Datasets</a:t>
            </a:r>
            <a:endParaRPr/>
          </a:p>
          <a:p>
            <a:pPr marL="342900" indent="-342900">
              <a:buFont typeface="Arial" charset="0"/>
              <a:buChar char="•"/>
            </a:pPr>
            <a:r>
              <a:rPr lang="en-US" sz="2400">
                <a:solidFill>
                  <a:srgbClr val="FF0000">
                    <a:alpha val="100000"/>
                  </a:srgbClr>
                </a:solidFill>
              </a:rPr>
              <a:t>GPU!!!</a:t>
            </a:r>
            <a:endParaRPr/>
          </a:p>
          <a:p>
            <a:pPr indent="0">
              <a:buNone/>
            </a:pPr>
            <a:r>
              <a:rPr lang="en-US" sz="2400"/>
              <a:t>...</a:t>
            </a:r>
            <a:endParaRPr/>
          </a:p>
        </p:txBody>
      </p:sp>
      <p:pic>
        <p:nvPicPr>
          <p:cNvPr id="155" name="图片 15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">
                <a14:imgProps xmlns:mc="http://schemas.openxmlformats.org/markup-compatibility/2006" xmlns:a14="http://schemas.microsoft.com/office/drawing/2010/main" xmlns=""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389360" y="3638097"/>
            <a:ext cx="1818594" cy="1525645"/>
          </a:xfrm>
          <a:prstGeom prst="rect">
            <a:avLst/>
          </a:prstGeom>
          <a:noFill/>
          <a:ln w="0"/>
        </p:spPr>
      </p:pic>
      <p:sp>
        <p:nvSpPr>
          <p:cNvPr id="156" name="文本框 155"/>
          <p:cNvSpPr txBox="1"/>
          <p:nvPr/>
        </p:nvSpPr>
        <p:spPr>
          <a:xfrm>
            <a:off x="1843622" y="5163742"/>
            <a:ext cx="1399266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/>
              <a:t>Input</a:t>
            </a:r>
            <a:endParaRPr/>
          </a:p>
        </p:txBody>
      </p:sp>
      <p:sp>
        <p:nvSpPr>
          <p:cNvPr id="157" name="文本框 156"/>
          <p:cNvSpPr txBox="1"/>
          <p:nvPr/>
        </p:nvSpPr>
        <p:spPr>
          <a:xfrm>
            <a:off x="3874995" y="5538796"/>
            <a:ext cx="140335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/>
              <a:t>output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图片 4" descr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7615" y="299084"/>
            <a:ext cx="1857376" cy="1881506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矩形 6"/>
          <p:cNvSpPr/>
          <p:nvPr/>
        </p:nvSpPr>
        <p:spPr>
          <a:xfrm>
            <a:off x="0" y="2513806"/>
            <a:ext cx="12192635" cy="2307932"/>
          </a:xfrm>
          <a:prstGeom prst="rect">
            <a:avLst/>
          </a:prstGeom>
          <a:solidFill>
            <a:srgbClr val="9E233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矩形 5"/>
          <p:cNvSpPr txBox="1"/>
          <p:nvPr/>
        </p:nvSpPr>
        <p:spPr>
          <a:xfrm>
            <a:off x="172403" y="2847975"/>
            <a:ext cx="11607800" cy="116205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squar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5400" b="1"/>
              <a:t>Q&amp;A</a:t>
            </a:r>
            <a:r>
              <a:rPr lang="en-US" sz="3200" b="1"/>
              <a:t>  </a:t>
            </a:r>
            <a:endParaRPr/>
          </a:p>
        </p:txBody>
      </p:sp>
      <p:sp>
        <p:nvSpPr>
          <p:cNvPr id="162" name="直接连接符 10"/>
          <p:cNvSpPr/>
          <p:nvPr/>
        </p:nvSpPr>
        <p:spPr>
          <a:xfrm>
            <a:off x="3909306" y="4111383"/>
            <a:ext cx="4248001" cy="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3" name="文本框 162"/>
          <p:cNvSpPr txBox="1"/>
          <p:nvPr/>
        </p:nvSpPr>
        <p:spPr>
          <a:xfrm>
            <a:off x="4019867" y="4260660"/>
            <a:ext cx="4152900" cy="450850"/>
          </a:xfrm>
          <a:prstGeom prst="rect">
            <a:avLst/>
          </a:prstGeom>
          <a:noFill/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>
                    <a:alpha val="100000"/>
                  </a:schemeClr>
                </a:solidFill>
                <a:latin typeface="Times New Roman"/>
                <a:ea typeface="Times New Roman"/>
              </a:rPr>
              <a:t>Group member: Xinyue Zhao, Zhibo Hu</a:t>
            </a:r>
            <a:endParaRPr/>
          </a:p>
        </p:txBody>
      </p:sp>
    </p:spTree>
  </p:cSld>
  <p:clrMapOvr>
    <a:masterClrMapping/>
  </p:clrMapOvr>
  <p:transition spd="med" advClick="0" advTm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图片 4" descr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7615" y="299084"/>
            <a:ext cx="1857376" cy="1881506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矩形 6"/>
          <p:cNvSpPr/>
          <p:nvPr/>
        </p:nvSpPr>
        <p:spPr>
          <a:xfrm>
            <a:off x="0" y="2513806"/>
            <a:ext cx="12192635" cy="2307932"/>
          </a:xfrm>
          <a:prstGeom prst="rect">
            <a:avLst/>
          </a:prstGeom>
          <a:solidFill>
            <a:srgbClr val="9E233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矩形 5"/>
          <p:cNvSpPr txBox="1"/>
          <p:nvPr/>
        </p:nvSpPr>
        <p:spPr>
          <a:xfrm>
            <a:off x="172403" y="2908300"/>
            <a:ext cx="11607800" cy="104140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squar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4800" b="1"/>
              <a:t>Thanks for your Listenning</a:t>
            </a:r>
            <a:r>
              <a:rPr lang="en-US" sz="3200" b="1"/>
              <a:t>  </a:t>
            </a:r>
            <a:endParaRPr/>
          </a:p>
        </p:txBody>
      </p:sp>
      <p:sp>
        <p:nvSpPr>
          <p:cNvPr id="168" name="直接连接符 10"/>
          <p:cNvSpPr/>
          <p:nvPr/>
        </p:nvSpPr>
        <p:spPr>
          <a:xfrm>
            <a:off x="3909306" y="4111383"/>
            <a:ext cx="4248001" cy="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9" name="文本框 168"/>
          <p:cNvSpPr txBox="1"/>
          <p:nvPr/>
        </p:nvSpPr>
        <p:spPr>
          <a:xfrm>
            <a:off x="4019867" y="4260660"/>
            <a:ext cx="4152900" cy="450850"/>
          </a:xfrm>
          <a:prstGeom prst="rect">
            <a:avLst/>
          </a:prstGeom>
          <a:noFill/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>
                    <a:alpha val="100000"/>
                  </a:schemeClr>
                </a:solidFill>
                <a:latin typeface="Times New Roman"/>
                <a:ea typeface="Times New Roman"/>
              </a:rPr>
              <a:t>Group member: Xinyue Zhao, Zhibo Hu</a:t>
            </a:r>
            <a:endParaRPr/>
          </a:p>
        </p:txBody>
      </p:sp>
    </p:spTree>
  </p:cSld>
  <p:clrMapOvr>
    <a:masterClrMapping/>
  </p:clrMapOvr>
  <p:transition spd="med" advClick="0" advTm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矩形 3"/>
          <p:cNvSpPr/>
          <p:nvPr/>
        </p:nvSpPr>
        <p:spPr>
          <a:xfrm>
            <a:off x="7822406" y="942975"/>
            <a:ext cx="4369595" cy="89085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矩形 4"/>
          <p:cNvSpPr/>
          <p:nvPr/>
        </p:nvSpPr>
        <p:spPr>
          <a:xfrm>
            <a:off x="7822406" y="5812737"/>
            <a:ext cx="4369595" cy="104526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4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50" y="0"/>
            <a:ext cx="7410450" cy="94297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标题 1"/>
          <p:cNvSpPr txBox="1"/>
          <p:nvPr/>
        </p:nvSpPr>
        <p:spPr>
          <a:xfrm>
            <a:off x="475951" y="73265"/>
            <a:ext cx="10114377" cy="79644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>
            <a:lvl1pPr marL="0" marR="0" lvl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1pPr>
            <a:lvl2pPr marL="0" marR="0" lvl="1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2pPr>
            <a:lvl3pPr marL="0" marR="0" lvl="2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3pPr>
            <a:lvl4pPr marL="0" marR="0" lvl="3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4pPr>
            <a:lvl5pPr marL="0" marR="0" lvl="4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5pPr>
            <a:lvl6pPr marL="0" marR="0" lvl="5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6pPr>
            <a:lvl7pPr marL="0" marR="0" lvl="6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7pPr>
            <a:lvl8pPr marL="0" marR="0" lvl="7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8pPr>
            <a:lvl9pPr marL="0" marR="0" lvl="8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9pPr>
          </a:lstStyle>
          <a:p>
            <a:pPr marL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3600" b="1" i="0" u="none" strike="noStrike">
                <a:solidFill>
                  <a:schemeClr val="bg1">
                    <a:alpha val="100000"/>
                  </a:schemeClr>
                </a:solidFill>
                <a:latin typeface="Times New Roman"/>
                <a:ea typeface="Times New Roman"/>
                <a:cs typeface="Lao UI"/>
                <a:sym typeface="Lao UI"/>
              </a:rPr>
              <a:t>Background</a:t>
            </a:r>
            <a:endParaRPr/>
          </a:p>
        </p:txBody>
      </p:sp>
      <p:sp>
        <p:nvSpPr>
          <p:cNvPr id="206" name="内容占位符 2"/>
          <p:cNvSpPr txBox="1"/>
          <p:nvPr/>
        </p:nvSpPr>
        <p:spPr>
          <a:xfrm>
            <a:off x="598907" y="1715331"/>
            <a:ext cx="9225650" cy="4395857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marL="228600" marR="0" lvl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1pPr>
            <a:lvl2pPr marL="723900" marR="0" lvl="1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2pPr>
            <a:lvl3pPr marL="1234439" marR="0" lvl="2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3pPr>
            <a:lvl4pPr marL="1727200" marR="0" lvl="3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4pPr>
            <a:lvl5pPr marL="2184400" marR="0" lvl="4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5pPr>
            <a:lvl6pPr marL="2641600" marR="0" lvl="5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6pPr>
            <a:lvl7pPr marL="3098800" marR="0" lvl="6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7pPr>
            <a:lvl8pPr marL="3556000" marR="0" lvl="7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8pPr>
            <a:lvl9pPr marL="4013200" marR="0" lvl="8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9pPr>
          </a:lstStyle>
          <a:p>
            <a:pPr marL="22860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4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Shadows are frequently occur on scanned or photographed documents. Caurse by:</a:t>
            </a:r>
            <a:endParaRPr/>
          </a:p>
          <a:p>
            <a:pPr lvl="1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0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Uneven lighting</a:t>
            </a:r>
            <a:endParaRPr/>
          </a:p>
          <a:p>
            <a:pPr lvl="1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0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Folds in the paper</a:t>
            </a:r>
            <a:endParaRPr/>
          </a:p>
          <a:p>
            <a:pPr lvl="1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0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Object covered during capture</a:t>
            </a:r>
            <a:endParaRPr/>
          </a:p>
          <a:p>
            <a:pPr lvl="1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0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...</a:t>
            </a:r>
            <a:endParaRPr/>
          </a:p>
          <a:p>
            <a:pPr lvl="1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endParaRPr lang="en-US" sz="2000" b="0" i="0" u="none" strike="noStrike">
              <a:solidFill>
                <a:srgbClr val="000000">
                  <a:alpha val="100000"/>
                </a:srgbClr>
              </a:solidFill>
              <a:latin typeface="Times New Roman"/>
              <a:ea typeface="Times New Roman"/>
              <a:cs typeface="Lao UI"/>
              <a:sym typeface="Lao UI"/>
            </a:endParaRPr>
          </a:p>
          <a:p>
            <a:pPr lvl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4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Shadows significantly degrade the quality of the content:</a:t>
            </a:r>
            <a:endParaRPr/>
          </a:p>
          <a:p>
            <a:pPr lvl="1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0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Reduced human readability</a:t>
            </a:r>
            <a:endParaRPr/>
          </a:p>
          <a:p>
            <a:pPr lvl="1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0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Impaired machine-driven information extraction</a:t>
            </a:r>
            <a:endParaRPr/>
          </a:p>
          <a:p>
            <a:pPr lvl="1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0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undermine long-term archival value</a:t>
            </a:r>
            <a:endParaRPr/>
          </a:p>
        </p:txBody>
      </p:sp>
      <p:pic>
        <p:nvPicPr>
          <p:cNvPr id="207" name="图片 2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8552" y="3480321"/>
            <a:ext cx="2103553" cy="2855048"/>
          </a:xfrm>
          <a:prstGeom prst="rect">
            <a:avLst/>
          </a:prstGeom>
        </p:spPr>
      </p:pic>
      <p:pic>
        <p:nvPicPr>
          <p:cNvPr id="208" name="图片 20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9355" y="2332844"/>
            <a:ext cx="2838394" cy="2192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ageCurlDouble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矩形 3"/>
          <p:cNvSpPr/>
          <p:nvPr/>
        </p:nvSpPr>
        <p:spPr>
          <a:xfrm>
            <a:off x="7822406" y="942975"/>
            <a:ext cx="4369595" cy="89085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矩形 4"/>
          <p:cNvSpPr/>
          <p:nvPr/>
        </p:nvSpPr>
        <p:spPr>
          <a:xfrm>
            <a:off x="7822406" y="5812737"/>
            <a:ext cx="4369595" cy="104526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2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0" y="0"/>
            <a:ext cx="7410450" cy="942975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标题 1"/>
          <p:cNvSpPr txBox="1"/>
          <p:nvPr/>
        </p:nvSpPr>
        <p:spPr>
          <a:xfrm>
            <a:off x="495223" y="73265"/>
            <a:ext cx="10114377" cy="79644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>
            <a:lvl1pPr marL="0" marR="0" lvl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1pPr>
            <a:lvl2pPr marL="0" marR="0" lvl="1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2pPr>
            <a:lvl3pPr marL="0" marR="0" lvl="2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3pPr>
            <a:lvl4pPr marL="0" marR="0" lvl="3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4pPr>
            <a:lvl5pPr marL="0" marR="0" lvl="4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5pPr>
            <a:lvl6pPr marL="0" marR="0" lvl="5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6pPr>
            <a:lvl7pPr marL="0" marR="0" lvl="6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7pPr>
            <a:lvl8pPr marL="0" marR="0" lvl="7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8pPr>
            <a:lvl9pPr marL="0" marR="0" lvl="8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9pPr>
          </a:lstStyle>
          <a:p>
            <a:pPr marL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3600" b="1" i="0" u="none" strike="noStrike">
                <a:solidFill>
                  <a:schemeClr val="bg1">
                    <a:alpha val="100000"/>
                  </a:schemeClr>
                </a:solidFill>
                <a:latin typeface="Times New Roman"/>
                <a:ea typeface="Times New Roman"/>
                <a:cs typeface="Lao UI"/>
                <a:sym typeface="Lao UI"/>
              </a:rPr>
              <a:t>Traditional Methods</a:t>
            </a:r>
            <a:endParaRPr/>
          </a:p>
        </p:txBody>
      </p:sp>
      <p:sp>
        <p:nvSpPr>
          <p:cNvPr id="214" name="内容占位符 2"/>
          <p:cNvSpPr txBox="1"/>
          <p:nvPr/>
        </p:nvSpPr>
        <p:spPr>
          <a:xfrm>
            <a:off x="890690" y="1416880"/>
            <a:ext cx="10380994" cy="4395857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marL="228600" marR="0" lvl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1pPr>
            <a:lvl2pPr marL="723900" marR="0" lvl="1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2pPr>
            <a:lvl3pPr marL="1234439" marR="0" lvl="2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3pPr>
            <a:lvl4pPr marL="1727200" marR="0" lvl="3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4pPr>
            <a:lvl5pPr marL="2184400" marR="0" lvl="4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5pPr>
            <a:lvl6pPr marL="2641600" marR="0" lvl="5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6pPr>
            <a:lvl7pPr marL="3098800" marR="0" lvl="6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7pPr>
            <a:lvl8pPr marL="3556000" marR="0" lvl="7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8pPr>
            <a:lvl9pPr marL="4013200" marR="0" lvl="8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9pPr>
          </a:lstStyle>
          <a:p>
            <a:pPr lvl="0" indent="-228600" algn="l" defTabSz="914400">
              <a:lnSpc>
                <a:spcPct val="90000"/>
              </a:lnSpc>
              <a:buClrTx/>
              <a:buSzPct val="100000"/>
              <a:buFont typeface="Arial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4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Adaptive Thresholding: Dynamically calculates thresholds based on local pixels. Limitation:  </a:t>
            </a:r>
            <a:endParaRPr sz="2800" b="0" i="0" u="none" strike="noStrike" spc="0" baseline="0">
              <a:solidFill>
                <a:srgbClr val="000000">
                  <a:alpha val="100000"/>
                </a:srgbClr>
              </a:solidFill>
              <a:latin typeface="Lao UI"/>
              <a:ea typeface="Lao UI"/>
              <a:cs typeface="Lao UI"/>
              <a:sym typeface="Lao UI"/>
            </a:endParaRPr>
          </a:p>
          <a:p>
            <a:pPr lvl="1" indent="-228600" algn="l" defTabSz="914400">
              <a:lnSpc>
                <a:spcPct val="90000"/>
              </a:lnSpc>
              <a:buClrTx/>
              <a:buSzPct val="100000"/>
              <a:buFont typeface="Arial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0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Losing all color information</a:t>
            </a:r>
            <a:endParaRPr/>
          </a:p>
          <a:p>
            <a:pPr lvl="1" indent="-228600" algn="l" defTabSz="914400">
              <a:lnSpc>
                <a:spcPct val="90000"/>
              </a:lnSpc>
              <a:buClrTx/>
              <a:buSzPct val="100000"/>
              <a:buFont typeface="Arial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0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Over-removed background</a:t>
            </a:r>
            <a:endParaRPr sz="2800" b="0" i="0" u="none" strike="noStrike" spc="0" baseline="0">
              <a:solidFill>
                <a:srgbClr val="000000">
                  <a:alpha val="100000"/>
                </a:srgbClr>
              </a:solidFill>
              <a:latin typeface="Lao UI"/>
              <a:ea typeface="Lao UI"/>
              <a:cs typeface="Lao UI"/>
              <a:sym typeface="Lao UI"/>
            </a:endParaRPr>
          </a:p>
          <a:p>
            <a:pPr lvl="1" indent="-228600" algn="l" defTabSz="914400">
              <a:lnSpc>
                <a:spcPct val="90000"/>
              </a:lnSpc>
              <a:buClrTx/>
              <a:buSzPct val="100000"/>
              <a:buFont typeface="Arial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0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Visible shadow borders</a:t>
            </a:r>
            <a:endParaRPr sz="2800" b="0" i="0" u="none" strike="noStrike" spc="0" baseline="0">
              <a:solidFill>
                <a:srgbClr val="000000">
                  <a:alpha val="100000"/>
                </a:srgbClr>
              </a:solidFill>
              <a:latin typeface="Lao UI"/>
              <a:ea typeface="Lao UI"/>
              <a:cs typeface="Lao UI"/>
              <a:sym typeface="Lao UI"/>
            </a:endParaRPr>
          </a:p>
          <a:p>
            <a:pPr lvl="1" indent="-228600" algn="l" defTabSz="914400">
              <a:lnSpc>
                <a:spcPct val="90000"/>
              </a:lnSpc>
              <a:buClrTx/>
              <a:buSzPct val="100000"/>
              <a:buFont typeface="Arial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0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Fail to mantain information on very dark shadows</a:t>
            </a:r>
            <a:endParaRPr/>
          </a:p>
          <a:p>
            <a:pPr lvl="1" indent="-228600" algn="l" defTabSz="914400">
              <a:lnSpc>
                <a:spcPct val="90000"/>
              </a:lnSpc>
              <a:buClrTx/>
              <a:buSzPct val="100000"/>
              <a:buFont typeface="Arial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0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Lose contents detail on complex documents</a:t>
            </a:r>
            <a:endParaRPr/>
          </a:p>
          <a:p>
            <a:pPr marL="457200" lvl="1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4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Gamma Correction: binarized images, then enhances contrast. Limitation:  </a:t>
            </a:r>
            <a:endParaRPr/>
          </a:p>
          <a:p>
            <a:pPr lvl="1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0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Color distortion</a:t>
            </a:r>
            <a:endParaRPr/>
          </a:p>
          <a:p>
            <a:pPr lvl="1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0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Over-removed background</a:t>
            </a:r>
            <a:endParaRPr/>
          </a:p>
          <a:p>
            <a:pPr lvl="1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0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Visible shadow borders</a:t>
            </a:r>
            <a:endParaRPr/>
          </a:p>
          <a:p>
            <a:pPr lvl="1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28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2000" b="0" i="0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Lao UI"/>
                <a:sym typeface="Lao UI"/>
              </a:rPr>
              <a:t>Lose contents detail on complex documents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ageCurlDouble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" name="表格 215"/>
          <p:cNvGraphicFramePr/>
          <p:nvPr/>
        </p:nvGraphicFramePr>
        <p:xfrm>
          <a:off x="1016000" y="1467104"/>
          <a:ext cx="10160001" cy="5109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67">
                  <a:extLst>
                    <a:ext uri="{9D8B030D-6E8A-4147-A177-3AD203B41FA5}">
                      <a16:colId xmlns:a16="http://schemas.microsoft.com/office/drawing/2014/main" val="1"/>
                    </a:ext>
                  </a:extLst>
                </a:gridCol>
                <a:gridCol w="3386667">
                  <a:extLst>
                    <a:ext uri="{9D8B030D-6E8A-4147-A177-3AD203B41FA5}">
                      <a16:colId xmlns:a16="http://schemas.microsoft.com/office/drawing/2014/main" val="2"/>
                    </a:ext>
                  </a:extLst>
                </a:gridCol>
                <a:gridCol w="3386667">
                  <a:extLst>
                    <a:ext uri="{9D8B030D-6E8A-4147-A177-3AD203B41FA5}">
                      <a16:colId xmlns:a16="http://schemas.microsoft.com/office/drawing/2014/main" val="3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</a:rPr>
                        <a:t>Original</a:t>
                      </a:r>
                      <a:r>
                        <a:rPr lang="en-US"/>
                        <a:t>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  <a:cs typeface="+mn-cs"/>
                          <a:sym typeface="Arial Unicode MS"/>
                        </a:rPr>
                        <a:t>Adaptive Thresholding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Tx/>
                        <a:buSzTx/>
                        <a:buFontTx/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  <a:cs typeface="+mn-cs"/>
                          <a:sym typeface="Arial Unicode MS"/>
                        </a:rPr>
                        <a:t>Gamma Correction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"/>
                  </a:ext>
                </a:extLst>
              </a:tr>
              <a:tr h="227330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"/>
                  </a:ext>
                </a:extLst>
              </a:tr>
              <a:tr h="247015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"/>
                  </a:ext>
                </a:extLst>
              </a:tr>
            </a:tbl>
          </a:graphicData>
        </a:graphic>
      </p:graphicFrame>
      <p:pic>
        <p:nvPicPr>
          <p:cNvPr id="217" name="图片 2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1481942" y="3655460"/>
            <a:ext cx="2457451" cy="3389337"/>
          </a:xfrm>
          <a:prstGeom prst="rect">
            <a:avLst/>
          </a:prstGeom>
        </p:spPr>
      </p:pic>
      <p:pic>
        <p:nvPicPr>
          <p:cNvPr id="218" name="图片 2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05337" y="4121402"/>
            <a:ext cx="3394378" cy="2457452"/>
          </a:xfrm>
          <a:prstGeom prst="rect">
            <a:avLst/>
          </a:prstGeom>
        </p:spPr>
      </p:pic>
      <p:pic>
        <p:nvPicPr>
          <p:cNvPr id="219" name="图片 2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8249730" y="3671388"/>
            <a:ext cx="2476256" cy="3376283"/>
          </a:xfrm>
          <a:prstGeom prst="rect">
            <a:avLst/>
          </a:prstGeom>
        </p:spPr>
      </p:pic>
      <p:pic>
        <p:nvPicPr>
          <p:cNvPr id="220" name="图片 21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" y="1842614"/>
            <a:ext cx="3389336" cy="2278788"/>
          </a:xfrm>
          <a:prstGeom prst="rect">
            <a:avLst/>
          </a:prstGeom>
        </p:spPr>
      </p:pic>
      <p:pic>
        <p:nvPicPr>
          <p:cNvPr id="221" name="图片 22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664" y="1842614"/>
            <a:ext cx="3389336" cy="2278788"/>
          </a:xfrm>
          <a:prstGeom prst="rect">
            <a:avLst/>
          </a:prstGeom>
        </p:spPr>
      </p:pic>
      <p:pic>
        <p:nvPicPr>
          <p:cNvPr id="222" name="图片 22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336" y="1842614"/>
            <a:ext cx="3394378" cy="2278788"/>
          </a:xfrm>
          <a:prstGeom prst="rect">
            <a:avLst/>
          </a:prstGeom>
        </p:spPr>
      </p:pic>
      <p:sp>
        <p:nvSpPr>
          <p:cNvPr id="223" name="标题 1"/>
          <p:cNvSpPr txBox="1"/>
          <p:nvPr/>
        </p:nvSpPr>
        <p:spPr>
          <a:xfrm>
            <a:off x="495223" y="73265"/>
            <a:ext cx="10114377" cy="79644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>
            <a:lvl1pPr marL="0" marR="0" lvl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1pPr>
            <a:lvl2pPr marL="0" marR="0" lvl="1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2pPr>
            <a:lvl3pPr marL="0" marR="0" lvl="2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3pPr>
            <a:lvl4pPr marL="0" marR="0" lvl="3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4pPr>
            <a:lvl5pPr marL="0" marR="0" lvl="4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5pPr>
            <a:lvl6pPr marL="0" marR="0" lvl="5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6pPr>
            <a:lvl7pPr marL="0" marR="0" lvl="6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7pPr>
            <a:lvl8pPr marL="0" marR="0" lvl="7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8pPr>
            <a:lvl9pPr marL="0" marR="0" lvl="8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Lao UI"/>
                <a:ea typeface="Lao UI"/>
                <a:cs typeface="Lao UI"/>
                <a:sym typeface="Lao UI"/>
              </a:defRPr>
            </a:lvl9pPr>
          </a:lstStyle>
          <a:p>
            <a:pPr marL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spc="0" baseline="0">
                <a:solidFill>
                  <a:srgbClr val="000000">
                    <a:alpha val="100000"/>
                  </a:srgbClr>
                </a:solidFill>
                <a:latin typeface="Lao UI"/>
                <a:ea typeface="Lao UI"/>
                <a:cs typeface="Lao UI"/>
                <a:sym typeface="Lao UI"/>
              </a:defRPr>
            </a:pPr>
            <a:r>
              <a:rPr lang="en-US" sz="3600" b="1" i="0" u="none" strike="noStrike">
                <a:solidFill>
                  <a:schemeClr val="bg1">
                    <a:alpha val="100000"/>
                  </a:schemeClr>
                </a:solidFill>
                <a:latin typeface="Times New Roman"/>
                <a:ea typeface="Times New Roman"/>
                <a:cs typeface="Lao UI"/>
                <a:sym typeface="Lao UI"/>
              </a:rPr>
              <a:t>Traditional Methods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文本框 224"/>
          <p:cNvSpPr txBox="1"/>
          <p:nvPr/>
        </p:nvSpPr>
        <p:spPr>
          <a:xfrm>
            <a:off x="192672" y="126342"/>
            <a:ext cx="6623050" cy="647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800" b="1">
                <a:solidFill>
                  <a:schemeClr val="bg1">
                    <a:alpha val="100000"/>
                  </a:schemeClr>
                </a:solidFill>
                <a:latin typeface="Times New Roman"/>
                <a:ea typeface="Times New Roman"/>
                <a:cs typeface="微软雅黑"/>
                <a:sym typeface="微软雅黑"/>
              </a:rPr>
              <a:t>Deep Learning Methods</a:t>
            </a:r>
            <a:endParaRPr/>
          </a:p>
        </p:txBody>
      </p:sp>
      <p:sp>
        <p:nvSpPr>
          <p:cNvPr id="226" name="文本框 225"/>
          <p:cNvSpPr txBox="1"/>
          <p:nvPr/>
        </p:nvSpPr>
        <p:spPr>
          <a:xfrm>
            <a:off x="589714" y="1522589"/>
            <a:ext cx="11017250" cy="11874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/>
              <a:t>  Compared with traditional methods, Deep Learning methods are much more widely used in practice nowadays due to their better performances. </a:t>
            </a:r>
            <a:endParaRPr/>
          </a:p>
        </p:txBody>
      </p:sp>
      <p:pic>
        <p:nvPicPr>
          <p:cNvPr id="227" name="图片 22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14" y="2710039"/>
            <a:ext cx="6719186" cy="3118004"/>
          </a:xfrm>
          <a:prstGeom prst="rect">
            <a:avLst/>
          </a:prstGeom>
        </p:spPr>
      </p:pic>
      <p:sp>
        <p:nvSpPr>
          <p:cNvPr id="228" name="文本框 227"/>
          <p:cNvSpPr txBox="1"/>
          <p:nvPr/>
        </p:nvSpPr>
        <p:spPr>
          <a:xfrm>
            <a:off x="2205814" y="6007758"/>
            <a:ext cx="39878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/>
              <a:t>SpA-Former - 2022 - RANKED #7 </a:t>
            </a:r>
            <a:endParaRPr/>
          </a:p>
        </p:txBody>
      </p:sp>
      <p:sp>
        <p:nvSpPr>
          <p:cNvPr id="229" name="文本框 228"/>
          <p:cNvSpPr txBox="1"/>
          <p:nvPr/>
        </p:nvSpPr>
        <p:spPr>
          <a:xfrm>
            <a:off x="7674344" y="3061358"/>
            <a:ext cx="4210050" cy="24701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/>
              <a:t>GAN-based</a:t>
            </a:r>
            <a:endParaRPr/>
          </a:p>
          <a:p>
            <a:pPr marL="342900" indent="-342900">
              <a:buFont typeface="Arial" charset="0"/>
              <a:buChar char="•"/>
            </a:pPr>
            <a:r>
              <a:rPr lang="en-US" sz="2400"/>
              <a:t>Vision Transformer Encoder </a:t>
            </a:r>
            <a:endParaRPr/>
          </a:p>
          <a:p>
            <a:pPr marL="342900" indent="-342900">
              <a:buFont typeface="Arial" charset="0"/>
              <a:buChar char="•"/>
            </a:pPr>
            <a:r>
              <a:rPr lang="en-US" sz="2400"/>
              <a:t>Gated Feed-Forward Network</a:t>
            </a:r>
            <a:endParaRPr/>
          </a:p>
          <a:p>
            <a:pPr marL="342900" indent="-342900">
              <a:buFont typeface="Arial" charset="0"/>
              <a:buChar char="•"/>
            </a:pPr>
            <a:r>
              <a:rPr lang="en-US" sz="2400">
                <a:solidFill>
                  <a:srgbClr val="FF0000">
                    <a:alpha val="100000"/>
                  </a:srgbClr>
                </a:solidFill>
              </a:rPr>
              <a:t>Lightweight (0.47MB)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29707" y="1995697"/>
            <a:ext cx="4210050" cy="34226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/>
              <a:t>GAN-based</a:t>
            </a:r>
            <a:endParaRPr/>
          </a:p>
          <a:p>
            <a:pPr marL="342900" indent="-342900">
              <a:buFont typeface="Arial" charset="0"/>
              <a:buChar char="•"/>
            </a:pPr>
            <a:endParaRPr lang="en-US" sz="2400"/>
          </a:p>
          <a:p>
            <a:pPr marL="342900" indent="-342900">
              <a:buFont typeface="Arial" charset="0"/>
              <a:buChar char="•"/>
            </a:pPr>
            <a:r>
              <a:rPr lang="en-US" sz="2400"/>
              <a:t>Domain classifier</a:t>
            </a:r>
            <a:endParaRPr/>
          </a:p>
          <a:p>
            <a:pPr marL="342900" indent="-342900">
              <a:buFont typeface="Arial" charset="0"/>
              <a:buChar char="•"/>
            </a:pPr>
            <a:endParaRPr lang="en-US" sz="2400"/>
          </a:p>
          <a:p>
            <a:pPr marL="342900" indent="-342900">
              <a:buFont typeface="Arial" charset="0"/>
              <a:buChar char="•"/>
            </a:pPr>
            <a:r>
              <a:rPr lang="en-US" sz="2400"/>
              <a:t>Several Shadow Losses</a:t>
            </a:r>
            <a:endParaRPr/>
          </a:p>
          <a:p>
            <a:pPr marL="342900" indent="-342900">
              <a:buFont typeface="Arial" charset="0"/>
              <a:buChar char="•"/>
            </a:pPr>
            <a:endParaRPr lang="en-US" sz="2400"/>
          </a:p>
          <a:p>
            <a:pPr marL="342900" indent="-342900">
              <a:buFont typeface="Arial" charset="0"/>
              <a:buChar char="•"/>
            </a:pPr>
            <a:r>
              <a:rPr lang="en-US" sz="2400">
                <a:solidFill>
                  <a:srgbClr val="FF0000">
                    <a:alpha val="100000"/>
                  </a:srgbClr>
                </a:solidFill>
              </a:rPr>
              <a:t>Unsupervised</a:t>
            </a:r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85" y="1995697"/>
            <a:ext cx="7393412" cy="332789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65163" y="5622246"/>
            <a:ext cx="502285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/>
              <a:t>DC-ShadowNet - 2022 -  RANKED #5</a:t>
            </a:r>
            <a:endParaRPr/>
          </a:p>
        </p:txBody>
      </p:sp>
      <p:sp>
        <p:nvSpPr>
          <p:cNvPr id="5" name="文本框 4"/>
          <p:cNvSpPr txBox="1"/>
          <p:nvPr/>
        </p:nvSpPr>
        <p:spPr>
          <a:xfrm>
            <a:off x="192672" y="126342"/>
            <a:ext cx="6623050" cy="647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800" b="1">
                <a:solidFill>
                  <a:schemeClr val="bg1">
                    <a:alpha val="100000"/>
                  </a:schemeClr>
                </a:solidFill>
                <a:latin typeface="Times New Roman"/>
                <a:ea typeface="Times New Roman"/>
                <a:cs typeface="微软雅黑"/>
                <a:sym typeface="微软雅黑"/>
              </a:rPr>
              <a:t>Deep Learning Methods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584576" y="4787358"/>
            <a:ext cx="502285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/>
              <a:t>Shadowformer - 2023 -  RANKED #1</a:t>
            </a:r>
            <a:endParaRPr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58" y="1732143"/>
            <a:ext cx="10545485" cy="280158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73118" y="5491833"/>
            <a:ext cx="10547350" cy="72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</a:rPr>
              <a:t>1. </a:t>
            </a:r>
            <a:r>
              <a:rPr sz="320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</a:rPr>
              <a:t>Channel Attention captures global information efficiently</a:t>
            </a:r>
            <a:endParaRPr/>
          </a:p>
        </p:txBody>
      </p:sp>
      <p:sp>
        <p:nvSpPr>
          <p:cNvPr id="10" name="文本框 9"/>
          <p:cNvSpPr txBox="1"/>
          <p:nvPr/>
        </p:nvSpPr>
        <p:spPr>
          <a:xfrm>
            <a:off x="192672" y="126342"/>
            <a:ext cx="6623050" cy="647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800" b="1">
                <a:solidFill>
                  <a:schemeClr val="bg1">
                    <a:alpha val="100000"/>
                  </a:schemeClr>
                </a:solidFill>
                <a:latin typeface="Times New Roman"/>
                <a:ea typeface="Times New Roman"/>
                <a:cs typeface="微软雅黑"/>
                <a:sym typeface="微软雅黑"/>
              </a:rPr>
              <a:t>Deep Learning Methods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742810" y="1017472"/>
            <a:ext cx="502285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/>
              <a:t>Shadowformer - 2023 -  RANKED #1</a:t>
            </a:r>
            <a:endParaRPr/>
          </a:p>
        </p:txBody>
      </p:sp>
      <p:sp>
        <p:nvSpPr>
          <p:cNvPr id="13" name="文本框 12"/>
          <p:cNvSpPr txBox="1"/>
          <p:nvPr/>
        </p:nvSpPr>
        <p:spPr>
          <a:xfrm>
            <a:off x="192672" y="4324254"/>
            <a:ext cx="11811000" cy="2946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</a:rPr>
              <a:t>2. </a:t>
            </a:r>
            <a:r>
              <a:rPr sz="2400" b="1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</a:rPr>
              <a:t>Shadow-Interaction Attention</a:t>
            </a:r>
            <a:endParaRPr/>
          </a:p>
          <a:p>
            <a:r>
              <a:rPr lang="en-US" sz="2400" b="1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</a:rPr>
              <a:t>	</a:t>
            </a:r>
            <a:r>
              <a:rPr lang="en-US" sz="1800" b="1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</a:rPr>
              <a:t>Resize shadow mask I</a:t>
            </a:r>
            <a:r>
              <a:rPr lang="en-US" sz="1800" b="1" baseline="-2500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</a:rPr>
              <a:t>m</a:t>
            </a:r>
            <a:r>
              <a:rPr lang="en-US" sz="1800" b="1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</a:rPr>
              <a:t> into same size of X</a:t>
            </a:r>
            <a:r>
              <a:rPr lang="en-US" sz="1800" b="1" baseline="-2500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</a:rPr>
              <a:t>L </a:t>
            </a:r>
            <a:r>
              <a:rPr lang="en-US" sz="1800" b="1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</a:rPr>
              <a:t>(one location vector of pooled feature map) we get M, the patches from shadow image can be categorized into shadow and non-shadow patches,denoted as 1 and 0.  Then we can exploit the the</a:t>
            </a:r>
            <a:r>
              <a:rPr lang="en-US" sz="1800" b="1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</a:rPr>
              <a:t> correlation map</a:t>
            </a:r>
            <a:r>
              <a:rPr lang="en-US" sz="1800" b="1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</a:rPr>
              <a:t> between non-shadow and shadow region. </a:t>
            </a:r>
            <a:endParaRPr/>
          </a:p>
          <a:p>
            <a:r>
              <a:rPr lang="en-US" sz="1800" b="1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</a:rPr>
              <a:t>	</a:t>
            </a:r>
            <a:r>
              <a:rPr lang="en-US" sz="1800" b="1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</a:rPr>
              <a:t>Reweight the attention map</a:t>
            </a:r>
            <a:r>
              <a:rPr lang="en-US" sz="1800" b="1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</a:rPr>
              <a:t> to emphasize the similarity between non-shadow and shadow regions.</a:t>
            </a:r>
            <a:endParaRPr/>
          </a:p>
          <a:p>
            <a:r>
              <a:rPr lang="en-US" sz="1800" b="1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</a:rPr>
              <a:t>	</a:t>
            </a:r>
            <a:endParaRPr/>
          </a:p>
          <a:p>
            <a:r>
              <a:rPr lang="en-US" sz="2400" b="1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</a:rPr>
              <a:t>	</a:t>
            </a:r>
            <a:endParaRPr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6022" y="1518500"/>
            <a:ext cx="9199956" cy="280575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9781" y="4196687"/>
            <a:ext cx="5349881" cy="71022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92672" y="126342"/>
            <a:ext cx="6623050" cy="647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800" b="1">
                <a:solidFill>
                  <a:schemeClr val="bg1">
                    <a:alpha val="100000"/>
                  </a:schemeClr>
                </a:solidFill>
                <a:latin typeface="Times New Roman"/>
                <a:ea typeface="Times New Roman"/>
                <a:cs typeface="微软雅黑"/>
                <a:sym typeface="微软雅黑"/>
              </a:rPr>
              <a:t>Deep Learning Methods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白色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默认字体"/>
        <a:ea typeface="默认字体"/>
        <a:cs typeface=""/>
      </a:majorFont>
      <a:minorFont>
        <a:latin typeface="默认字体"/>
        <a:ea typeface="默认字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A3D52"/>
      </a:accent1>
      <a:accent2>
        <a:srgbClr val="C4AF99"/>
      </a:accent2>
      <a:accent3>
        <a:srgbClr val="5B6C83"/>
      </a:accent3>
      <a:accent4>
        <a:srgbClr val="D7CCB8"/>
      </a:accent4>
      <a:accent5>
        <a:srgbClr val="38526E"/>
      </a:accent5>
      <a:accent6>
        <a:srgbClr val="BFBFBF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A3D52"/>
      </a:accent1>
      <a:accent2>
        <a:srgbClr val="C4AF99"/>
      </a:accent2>
      <a:accent3>
        <a:srgbClr val="5B6C83"/>
      </a:accent3>
      <a:accent4>
        <a:srgbClr val="D7CCB8"/>
      </a:accent4>
      <a:accent5>
        <a:srgbClr val="38526E"/>
      </a:accent5>
      <a:accent6>
        <a:srgbClr val="BFBFBF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A3D52"/>
      </a:accent1>
      <a:accent2>
        <a:srgbClr val="C4AF99"/>
      </a:accent2>
      <a:accent3>
        <a:srgbClr val="5B6C83"/>
      </a:accent3>
      <a:accent4>
        <a:srgbClr val="D7CCB8"/>
      </a:accent4>
      <a:accent5>
        <a:srgbClr val="38526E"/>
      </a:accent5>
      <a:accent6>
        <a:srgbClr val="BFBFBF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明朝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935</Words>
  <Application>Microsoft Office PowerPoint</Application>
  <PresentationFormat>宽屏</PresentationFormat>
  <Paragraphs>161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 Unicode MS</vt:lpstr>
      <vt:lpstr>等线</vt:lpstr>
      <vt:lpstr>默认字体</vt:lpstr>
      <vt:lpstr>微软雅黑</vt:lpstr>
      <vt:lpstr>Arial</vt:lpstr>
      <vt:lpstr>Lao UI</vt:lpstr>
      <vt:lpstr>Times New Roman</vt:lpstr>
      <vt:lpstr>白色主题​​</vt:lpstr>
      <vt:lpstr>Office 主题</vt:lpstr>
      <vt:lpstr>Office 主题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HU, Zhibo [Student]</cp:lastModifiedBy>
  <cp:revision>3</cp:revision>
  <dcterms:created xsi:type="dcterms:W3CDTF">2025-04-15T15:18:20Z</dcterms:created>
  <dcterms:modified xsi:type="dcterms:W3CDTF">2025-09-10T10:14:12Z</dcterms:modified>
</cp:coreProperties>
</file>